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5"/>
    <p:sldMasterId id="2147483699" r:id="rId6"/>
    <p:sldMasterId id="2147483700" r:id="rId7"/>
    <p:sldMasterId id="2147483701"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Lst>
  <p:sldSz cy="5143500" cx="9144000"/>
  <p:notesSz cx="6858000" cy="9144000"/>
  <p:embeddedFontLst>
    <p:embeddedFont>
      <p:font typeface="Helvetica Neue"/>
      <p:regular r:id="rId65"/>
      <p:bold r:id="rId66"/>
      <p:italic r:id="rId67"/>
      <p:boldItalic r:id="rId68"/>
    </p:embeddedFont>
    <p:embeddedFont>
      <p:font typeface="Helvetica Neue Light"/>
      <p:regular r:id="rId69"/>
      <p:bold r:id="rId70"/>
      <p:italic r:id="rId71"/>
      <p:boldItalic r:id="rId72"/>
    </p:embeddedFont>
    <p:embeddedFont>
      <p:font typeface="DM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750FEA-29FD-4383-8FFA-B9F7DCB4FD9A}">
  <a:tblStyle styleId="{21750FEA-29FD-4383-8FFA-B9F7DCB4FD9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FC6B2B3-940F-4DA9-8EFD-48B93076A9B6}"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DMSans-regular.fntdata"/><Relationship Id="rId72" Type="http://schemas.openxmlformats.org/officeDocument/2006/relationships/font" Target="fonts/HelveticaNeueLight-boldItalic.fntdata"/><Relationship Id="rId31" Type="http://schemas.openxmlformats.org/officeDocument/2006/relationships/slide" Target="slides/slide22.xml"/><Relationship Id="rId75" Type="http://schemas.openxmlformats.org/officeDocument/2006/relationships/font" Target="fonts/DMSans-italic.fntdata"/><Relationship Id="rId30" Type="http://schemas.openxmlformats.org/officeDocument/2006/relationships/slide" Target="slides/slide21.xml"/><Relationship Id="rId74" Type="http://schemas.openxmlformats.org/officeDocument/2006/relationships/font" Target="fonts/DMSans-bold.fntdata"/><Relationship Id="rId33" Type="http://schemas.openxmlformats.org/officeDocument/2006/relationships/slide" Target="slides/slide24.xml"/><Relationship Id="rId32" Type="http://schemas.openxmlformats.org/officeDocument/2006/relationships/slide" Target="slides/slide23.xml"/><Relationship Id="rId76" Type="http://schemas.openxmlformats.org/officeDocument/2006/relationships/font" Target="fonts/DMSans-boldItalic.fntdata"/><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font" Target="fonts/HelveticaNeueLight-italic.fntdata"/><Relationship Id="rId70" Type="http://schemas.openxmlformats.org/officeDocument/2006/relationships/font" Target="fonts/HelveticaNeueLight-bold.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font" Target="fonts/HelveticaNeue-bold.fntdata"/><Relationship Id="rId21" Type="http://schemas.openxmlformats.org/officeDocument/2006/relationships/slide" Target="slides/slide12.xml"/><Relationship Id="rId65" Type="http://schemas.openxmlformats.org/officeDocument/2006/relationships/font" Target="fonts/HelveticaNeue-regular.fntdata"/><Relationship Id="rId24" Type="http://schemas.openxmlformats.org/officeDocument/2006/relationships/slide" Target="slides/slide15.xml"/><Relationship Id="rId68" Type="http://schemas.openxmlformats.org/officeDocument/2006/relationships/font" Target="fonts/HelveticaNeue-boldItalic.fntdata"/><Relationship Id="rId23" Type="http://schemas.openxmlformats.org/officeDocument/2006/relationships/slide" Target="slides/slide14.xml"/><Relationship Id="rId67" Type="http://schemas.openxmlformats.org/officeDocument/2006/relationships/font" Target="fonts/HelveticaNeue-italic.fntdata"/><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HelveticaNeueLight-regular.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00890561-601f-4517-bf82-a8d7133ba0b8" TargetMode="External"/><Relationship Id="rId3" Type="http://schemas.openxmlformats.org/officeDocument/2006/relationships/hyperlink" Target="http://www.kahoot.it"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erContenidos/Data.Engineering/blob/main/Semana%202/Ejemplo_en_vivo.sql" TargetMode="External"/><Relationship Id="rId3" Type="http://schemas.openxmlformats.org/officeDocument/2006/relationships/hyperlink" Target="https://github.com/CoderContenidos/Data.Engineering/blob/main/Semana%202/Ejemplo_en_vivo.sql" TargetMode="External"/><Relationship Id="rId4" Type="http://schemas.openxmlformats.org/officeDocument/2006/relationships/hyperlink" Target="https://github.com/CoderContenidos/Data.Engineering/blob/main/Semana%202/Ejemplo_en_vivo.sql"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vJN0gxNET6OtU-xVzf9OE014riFBO3-uLKXwFHHQEc/edit?usp=sharing"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1426c6ed-c7a7-41a2-be7e-ac5dc93dc9b4" TargetMode="External"/><Relationship Id="rId3" Type="http://schemas.openxmlformats.org/officeDocument/2006/relationships/hyperlink" Target="http://www.kahoot.i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e97e5d8d84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e97e5d8d84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utiliza para presentar los subtemas]</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 en total, considerar tomarse 15 minutos en la exposición de las V’s, considerando hasta la diapositiva 18</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4a6f8d6a6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4a6f8d6a62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4a6f8d6a6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14a6f8d6a62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4a6f8d6a62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14a6f8d6a62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solidFill>
                  <a:schemeClr val="dk1"/>
                </a:solidFill>
                <a:latin typeface="DM Sans"/>
                <a:ea typeface="DM Sans"/>
                <a:cs typeface="DM Sans"/>
                <a:sym typeface="DM Sans"/>
              </a:rPr>
              <a:t>Profesor, se puede basar en las siguientes definiciones para explicar las formas de la información dada: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Estructurada: bases de datos con filas (instancias) y columnas (variables) por ejemplo archivos planos excel, csv, txt</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Semiestructurada: datos que no se capturan de forma convencional. No siguen el formato de un modelo de datos tabulares o bases de datos relacionales porque no tienen un esquema fijo (e.g JSON files)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No estructurada</a:t>
            </a:r>
            <a:r>
              <a:rPr lang="es" sz="1350">
                <a:solidFill>
                  <a:schemeClr val="dk1"/>
                </a:solidFill>
                <a:latin typeface="DM Sans"/>
                <a:ea typeface="DM Sans"/>
                <a:cs typeface="DM Sans"/>
                <a:sym typeface="DM Sans"/>
              </a:rPr>
              <a:t>: son datos almacenados en su formato nativo y no procesados hasta que se utilizan, lo que se conoce como esquema en lectura (e.g audio, imagenes, videos, posts en redes sociales)</a:t>
            </a:r>
            <a:endParaRPr>
              <a:solidFill>
                <a:schemeClr val="dk1"/>
              </a:solidFill>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e97e5d8d84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e97e5d8d84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utiliza para presentar los subtemas]</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4a6f8d6a6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14a6f8d6a62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a:t>
            </a:r>
            <a:r>
              <a:rPr i="1" lang="es">
                <a:solidFill>
                  <a:schemeClr val="dk1"/>
                </a:solidFill>
                <a:latin typeface="DM Sans"/>
                <a:ea typeface="DM Sans"/>
                <a:cs typeface="DM Sans"/>
                <a:sym typeface="DM Sans"/>
              </a:rPr>
              <a:t>, s</a:t>
            </a:r>
            <a:r>
              <a:rPr i="1" lang="es">
                <a:solidFill>
                  <a:schemeClr val="dk1"/>
                </a:solidFill>
                <a:latin typeface="DM Sans"/>
                <a:ea typeface="DM Sans"/>
                <a:cs typeface="DM Sans"/>
                <a:sym typeface="DM Sans"/>
              </a:rPr>
              <a:t>i se gusta mencionar que usualmente se hablas de las ·Vs pero para entender mejor el concepto se debe añadir lo que se conoce como Veracidad (fiabilidad) y Valor agregado de los datos</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e97e5d8d84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1e97e5d8d84_1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e97e5d8d84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e97e5d8d84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highlight>
                  <a:srgbClr val="EAFF6A"/>
                </a:highlight>
                <a:latin typeface="DM Sans"/>
                <a:ea typeface="DM Sans"/>
                <a:cs typeface="DM Sans"/>
                <a:sym typeface="DM Sans"/>
              </a:rPr>
              <a:t>Indicaciones</a:t>
            </a:r>
            <a:endParaRPr b="1">
              <a:solidFill>
                <a:schemeClr val="dk1"/>
              </a:solidFill>
              <a:highlight>
                <a:srgbClr val="EAFF6A"/>
              </a:highlight>
              <a:latin typeface="DM Sans"/>
              <a:ea typeface="DM Sans"/>
              <a:cs typeface="DM Sans"/>
              <a:sym typeface="DM Sans"/>
            </a:endParaRPr>
          </a:p>
          <a:p>
            <a:pPr indent="-298450" lvl="0" marL="457200" rtl="0" algn="l">
              <a:spcBef>
                <a:spcPts val="1000"/>
              </a:spcBef>
              <a:spcAft>
                <a:spcPts val="0"/>
              </a:spcAft>
              <a:buClr>
                <a:schemeClr val="dk1"/>
              </a:buClr>
              <a:buSzPts val="1100"/>
              <a:buFont typeface="DM Sans"/>
              <a:buChar char="●"/>
            </a:pPr>
            <a:r>
              <a:rPr lang="es">
                <a:solidFill>
                  <a:schemeClr val="dk1"/>
                </a:solidFill>
                <a:latin typeface="DM Sans"/>
                <a:ea typeface="DM Sans"/>
                <a:cs typeface="DM Sans"/>
                <a:sym typeface="DM Sans"/>
              </a:rPr>
              <a:t>Profesor en el caso de que surjan respuestas muy superficiales o abstractas, recomendamos profundizar en lo que quisieron decir con esto. Por ejemplo si dicen que un Data Engineer es analista, preguntar analista en qué sentido. No tomarse más de 10 minutos en esta actividad.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Te compartimos abajo el enlace y las indicaciones para realizar el Kahoot.</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highlight>
                  <a:srgbClr val="EAFF6A"/>
                </a:highlight>
                <a:latin typeface="DM Sans"/>
                <a:ea typeface="DM Sans"/>
                <a:cs typeface="DM Sans"/>
                <a:sym typeface="DM Sans"/>
              </a:rPr>
              <a:t>Cómo compartir el PIN de juego con estudiantes:</a:t>
            </a:r>
            <a:endParaRPr b="1">
              <a:solidFill>
                <a:schemeClr val="dk1"/>
              </a:solidFill>
              <a:highlight>
                <a:srgbClr val="EAFF6A"/>
              </a:highlight>
              <a:latin typeface="DM Sans"/>
              <a:ea typeface="DM Sans"/>
              <a:cs typeface="DM Sans"/>
              <a:sym typeface="DM Sans"/>
            </a:endParaRPr>
          </a:p>
          <a:p>
            <a:pPr indent="-298450" lvl="0" marL="457200" rtl="0" algn="l">
              <a:spcBef>
                <a:spcPts val="100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Ingresar a este </a:t>
            </a:r>
            <a:r>
              <a:rPr lang="es" u="sng">
                <a:solidFill>
                  <a:schemeClr val="hlink"/>
                </a:solidFill>
                <a:latin typeface="DM Sans"/>
                <a:ea typeface="DM Sans"/>
                <a:cs typeface="DM Sans"/>
                <a:sym typeface="DM Sans"/>
                <a:hlinkClick r:id="rId2"/>
              </a:rPr>
              <a:t>enlace </a:t>
            </a:r>
            <a:endParaRPr>
              <a:solidFill>
                <a:schemeClr val="dk1"/>
              </a:solidFill>
              <a:highlight>
                <a:srgbClr val="EAFF6A"/>
              </a:highlight>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Seleccionar “Jugar como invitado” y “Continuar como invitado”. </a:t>
            </a:r>
            <a:r>
              <a:rPr b="1" lang="es">
                <a:solidFill>
                  <a:schemeClr val="dk1"/>
                </a:solidFill>
                <a:latin typeface="DM Sans"/>
                <a:ea typeface="DM Sans"/>
                <a:cs typeface="DM Sans"/>
                <a:sym typeface="DM Sans"/>
              </a:rPr>
              <a:t>(Si se tiene cuenta propia también se puede acceder desde ella)</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Empezar el “</a:t>
            </a:r>
            <a:r>
              <a:rPr lang="es" u="sng">
                <a:solidFill>
                  <a:schemeClr val="dk1"/>
                </a:solidFill>
                <a:latin typeface="DM Sans"/>
                <a:ea typeface="DM Sans"/>
                <a:cs typeface="DM Sans"/>
                <a:sym typeface="DM Sans"/>
              </a:rPr>
              <a:t>Modo clásico</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b="1" lang="es">
                <a:solidFill>
                  <a:schemeClr val="dk1"/>
                </a:solidFill>
                <a:latin typeface="DM Sans"/>
                <a:ea typeface="DM Sans"/>
                <a:cs typeface="DM Sans"/>
                <a:sym typeface="DM Sans"/>
              </a:rPr>
              <a:t>Esperar el PIN de juego y compartirlo en el chat de Zoom.</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Aguardar que los/as estudiantes se sumen al Kahoot con sus respectivos dispositivos. Pueden jugar con celulares o tablets. Deben ingresar el Pin en </a:t>
            </a:r>
            <a:r>
              <a:rPr lang="es" u="sng">
                <a:solidFill>
                  <a:schemeClr val="hlink"/>
                </a:solidFill>
                <a:latin typeface="DM Sans"/>
                <a:ea typeface="DM Sans"/>
                <a:cs typeface="DM Sans"/>
                <a:sym typeface="DM Sans"/>
                <a:hlinkClick r:id="rId3"/>
              </a:rPr>
              <a:t>www.kahoot.it</a:t>
            </a:r>
            <a:r>
              <a:rPr lang="es">
                <a:solidFill>
                  <a:schemeClr val="dk1"/>
                </a:solidFill>
                <a:latin typeface="DM Sans"/>
                <a:ea typeface="DM Sans"/>
                <a:cs typeface="DM Sans"/>
                <a:sym typeface="DM Sans"/>
              </a:rPr>
              <a:t>  . Iniciar el juego.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highlight>
                  <a:srgbClr val="EAFF6A"/>
                </a:highlight>
                <a:latin typeface="DM Sans"/>
                <a:ea typeface="DM Sans"/>
                <a:cs typeface="DM Sans"/>
                <a:sym typeface="DM Sans"/>
              </a:rPr>
              <a:t>Para profes/tutores:</a:t>
            </a:r>
            <a:endParaRPr b="1">
              <a:solidFill>
                <a:schemeClr val="dk1"/>
              </a:solidFill>
              <a:highlight>
                <a:srgbClr val="EAFF6A"/>
              </a:highlight>
              <a:latin typeface="DM Sans"/>
              <a:ea typeface="DM Sans"/>
              <a:cs typeface="DM Sans"/>
              <a:sym typeface="DM Sans"/>
            </a:endParaRPr>
          </a:p>
          <a:p>
            <a:pPr indent="-298450" lvl="0" marL="457200" rtl="0" algn="l">
              <a:spcBef>
                <a:spcPts val="100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 Kahoot para identificar puntos de dolor y mejoras en los procesos de aprendizaje. </a:t>
            </a:r>
            <a:r>
              <a:rPr i="1" lang="es">
                <a:solidFill>
                  <a:schemeClr val="dk1"/>
                </a:solidFill>
                <a:latin typeface="DM Sans"/>
                <a:ea typeface="DM Sans"/>
                <a:cs typeface="DM Sans"/>
                <a:sym typeface="DM Sans"/>
              </a:rPr>
              <a:t>Por ejemplo: Si la mayoría de los/as estudiantes responden incorrectamente una pregunta, recuperarla en vivo para reforzar ese conocimiento. </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e97e5d8d84_1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e97e5d8d84_1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utiliza para presentar los subtemas]</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4a6f8d6a62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14a6f8d6a62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 recomendamos dar una explicación general de lo que consiste el trabajo del Data Engineer y no tomarse más de 15 minutos en total, considerando las otras dos slides que siguen</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4772909e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14772909ef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4a6f8d6a62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14a6f8d6a62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e97e5d8d84_1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e97e5d8d84_1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utiliza para presentar los subtemas]</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4a6f8d6a62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14a6f8d6a62_0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Considerar tomarse un máximo de 10 minutos en la exposición de los perfiles relacionados</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Se puede mencionar que cuando se desea desarrollar un Data Team se deben tener en cuenta tres factores:</a:t>
            </a:r>
            <a:endParaRPr i="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i="1" lang="es">
                <a:solidFill>
                  <a:schemeClr val="dk1"/>
                </a:solidFill>
                <a:latin typeface="DM Sans"/>
                <a:ea typeface="DM Sans"/>
                <a:cs typeface="DM Sans"/>
                <a:sym typeface="DM Sans"/>
              </a:rPr>
              <a:t>Que tan grande debe ser el equipo (cantidad de datos, proyectos y finalidades del equipo)</a:t>
            </a:r>
            <a:endParaRPr i="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i="1" lang="es">
                <a:solidFill>
                  <a:schemeClr val="dk1"/>
                </a:solidFill>
                <a:latin typeface="DM Sans"/>
                <a:ea typeface="DM Sans"/>
                <a:cs typeface="DM Sans"/>
                <a:sym typeface="DM Sans"/>
              </a:rPr>
              <a:t>Que tan centralizado necesita ser el equipo (procesos de Data Governance)</a:t>
            </a:r>
            <a:endParaRPr i="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i="1" lang="es">
                <a:solidFill>
                  <a:schemeClr val="dk1"/>
                </a:solidFill>
                <a:latin typeface="DM Sans"/>
                <a:ea typeface="DM Sans"/>
                <a:cs typeface="DM Sans"/>
                <a:sym typeface="DM Sans"/>
              </a:rPr>
              <a:t>Cual es la estrategia de datos utilizada por la organización (Nivel de madurez en manejo de data)</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4a6f8d6a62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14a6f8d6a62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a6f8d6a62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14a6f8d6a62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4a6f8d6a62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14a6f8d6a62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4a6f8d6a62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14a6f8d6a62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highlight>
                <a:srgbClr val="DEFC52"/>
              </a:highlight>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a:t>
            </a:r>
            <a:r>
              <a:rPr lang="es">
                <a:solidFill>
                  <a:schemeClr val="dk1"/>
                </a:solidFill>
                <a:latin typeface="DM Sans"/>
                <a:ea typeface="DM Sans"/>
                <a:cs typeface="DM Sans"/>
                <a:sym typeface="DM Sans"/>
              </a:rPr>
              <a:t>A la hora del Break,dar entre 5 a 10 minutos. Considerar ubicar este espacio en un momento adecuado de la clase.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4a6f8d6a6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14a6f8d6a62_0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4a6f8d6a62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14a6f8d6a62_0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Profesor la idea es dialogar brevemente con los estudiantes sobre OLTP y OLAP, posterior a eso pasar al ejemplo en vivo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Considerar utilizar unos 20 minutos para el ejemplo en vivo, y para el cierre con las principales diferencias 10 minutos, haciendo un total de 30 minutos en este tema. </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e97e5d8d84_1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e97e5d8d84_1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[Opcional: Incluir esta slide en aquellos casos que el profesor deba compartir pantalla para mostrar la ejecución de un procedimiento o herramienta, para explorar una web o para mostrar casos]</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50b2bbfa0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50b2bbfa0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 utilizar como guía lo siguiente: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i="1" lang="es">
                <a:solidFill>
                  <a:schemeClr val="dk1"/>
                </a:solidFill>
                <a:latin typeface="DM Sans"/>
                <a:ea typeface="DM Sans"/>
                <a:cs typeface="DM Sans"/>
                <a:sym typeface="DM Sans"/>
              </a:rPr>
              <a:t>Momento 1- Etapa previa Creación de tablas</a:t>
            </a:r>
            <a:endParaRPr b="1"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u="sng">
                <a:solidFill>
                  <a:schemeClr val="dk1"/>
                </a:solidFill>
                <a:latin typeface="DM Sans"/>
                <a:ea typeface="DM Sans"/>
                <a:cs typeface="DM Sans"/>
                <a:sym typeface="DM Sans"/>
              </a:rPr>
              <a:t>Momento 1</a:t>
            </a:r>
            <a:r>
              <a:rPr i="1" lang="es">
                <a:solidFill>
                  <a:schemeClr val="dk1"/>
                </a:solidFill>
                <a:latin typeface="DM Sans"/>
                <a:ea typeface="DM Sans"/>
                <a:cs typeface="DM Sans"/>
                <a:sym typeface="DM Sans"/>
              </a:rPr>
              <a:t> en el código de este </a:t>
            </a:r>
            <a:r>
              <a:rPr i="1" lang="es" u="sng">
                <a:solidFill>
                  <a:schemeClr val="hlink"/>
                </a:solidFill>
                <a:latin typeface="DM Sans"/>
                <a:ea typeface="DM Sans"/>
                <a:cs typeface="DM Sans"/>
                <a:sym typeface="DM Sans"/>
                <a:hlinkClick r:id="rId2"/>
              </a:rPr>
              <a:t>enlace</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Los datos para alimentar las tablas están en los enlaces mencionados en la diapositiva anterior.</a:t>
            </a:r>
            <a:endParaRPr b="1"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i="1" lang="es">
                <a:solidFill>
                  <a:schemeClr val="dk1"/>
                </a:solidFill>
                <a:latin typeface="DM Sans"/>
                <a:ea typeface="DM Sans"/>
                <a:cs typeface="DM Sans"/>
                <a:sym typeface="DM Sans"/>
              </a:rPr>
              <a:t> Momento 2 (Inserción de registros - análogo- OLTP)</a:t>
            </a:r>
            <a:endParaRPr b="1"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i="1" lang="es">
                <a:solidFill>
                  <a:schemeClr val="dk1"/>
                </a:solidFill>
                <a:latin typeface="DM Sans"/>
                <a:ea typeface="DM Sans"/>
                <a:cs typeface="DM Sans"/>
                <a:sym typeface="DM Sans"/>
              </a:rPr>
              <a:t>OLTP:</a:t>
            </a:r>
            <a:r>
              <a:rPr i="1" lang="es">
                <a:solidFill>
                  <a:schemeClr val="dk1"/>
                </a:solidFill>
                <a:latin typeface="DM Sans"/>
                <a:ea typeface="DM Sans"/>
                <a:cs typeface="DM Sans"/>
                <a:sym typeface="DM Sans"/>
              </a:rPr>
              <a:t> tienes que almacenar transacciones que se dieron en un día particular en la empresa de Call Center. </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Para la solución puedes utilizar el </a:t>
            </a:r>
            <a:r>
              <a:rPr i="1" lang="es" u="sng">
                <a:solidFill>
                  <a:schemeClr val="dk1"/>
                </a:solidFill>
                <a:latin typeface="DM Sans"/>
                <a:ea typeface="DM Sans"/>
                <a:cs typeface="DM Sans"/>
                <a:sym typeface="DM Sans"/>
              </a:rPr>
              <a:t>Momento 2</a:t>
            </a:r>
            <a:r>
              <a:rPr i="1" lang="es">
                <a:solidFill>
                  <a:schemeClr val="dk1"/>
                </a:solidFill>
                <a:latin typeface="DM Sans"/>
                <a:ea typeface="DM Sans"/>
                <a:cs typeface="DM Sans"/>
                <a:sym typeface="DM Sans"/>
              </a:rPr>
              <a:t> en el código de este </a:t>
            </a:r>
            <a:r>
              <a:rPr i="1" lang="es" u="sng">
                <a:solidFill>
                  <a:schemeClr val="hlink"/>
                </a:solidFill>
                <a:latin typeface="DM Sans"/>
                <a:ea typeface="DM Sans"/>
                <a:cs typeface="DM Sans"/>
                <a:sym typeface="DM Sans"/>
                <a:hlinkClick r:id="rId3"/>
              </a:rPr>
              <a:t>enlace</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 </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u="sng">
                <a:solidFill>
                  <a:schemeClr val="dk1"/>
                </a:solidFill>
                <a:latin typeface="DM Sans"/>
                <a:ea typeface="DM Sans"/>
                <a:cs typeface="DM Sans"/>
                <a:sym typeface="DM Sans"/>
              </a:rPr>
              <a:t>En la ventana de mensajes debería aparecer algo como lo siguiente:</a:t>
            </a:r>
            <a:endParaRPr i="1"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Tiempos de ejecución de SQL Server:</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   Tiempo de CPU = 0 ms, tiempo transcurrido = 0 ms.</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i="1" lang="es">
                <a:solidFill>
                  <a:schemeClr val="dk1"/>
                </a:solidFill>
                <a:latin typeface="DM Sans"/>
                <a:ea typeface="DM Sans"/>
                <a:cs typeface="DM Sans"/>
                <a:sym typeface="DM Sans"/>
              </a:rPr>
              <a:t>Ahora analicemos el comportamiento de consultas asociadas a sistemas OLAP</a:t>
            </a:r>
            <a:endParaRPr b="1"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i="1" lang="es">
                <a:solidFill>
                  <a:schemeClr val="dk1"/>
                </a:solidFill>
                <a:latin typeface="DM Sans"/>
                <a:ea typeface="DM Sans"/>
                <a:cs typeface="DM Sans"/>
                <a:sym typeface="DM Sans"/>
              </a:rPr>
              <a:t>Momento 3  (Generación de consulta analoga a OLAP))</a:t>
            </a:r>
            <a:endParaRPr b="1"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i="1" lang="es">
                <a:solidFill>
                  <a:schemeClr val="dk1"/>
                </a:solidFill>
                <a:latin typeface="DM Sans"/>
                <a:ea typeface="DM Sans"/>
                <a:cs typeface="DM Sans"/>
                <a:sym typeface="DM Sans"/>
              </a:rPr>
              <a:t>OLAP: </a:t>
            </a:r>
            <a:r>
              <a:rPr i="1" lang="es">
                <a:solidFill>
                  <a:schemeClr val="dk1"/>
                </a:solidFill>
                <a:latin typeface="DM Sans"/>
                <a:ea typeface="DM Sans"/>
                <a:cs typeface="DM Sans"/>
                <a:sym typeface="DM Sans"/>
              </a:rPr>
              <a:t>Imagina que cada mes se necesita extraer la siguiente información para cada agente: </a:t>
            </a:r>
            <a:r>
              <a:rPr b="1" i="1" lang="es" u="sng">
                <a:solidFill>
                  <a:schemeClr val="dk1"/>
                </a:solidFill>
                <a:latin typeface="DM Sans"/>
                <a:ea typeface="DM Sans"/>
                <a:cs typeface="DM Sans"/>
                <a:sym typeface="DM Sans"/>
              </a:rPr>
              <a:t>la duración de la venta más rápida de ese agente y el nombre del cliente al que se vendió</a:t>
            </a:r>
            <a:r>
              <a:rPr i="1" lang="es">
                <a:solidFill>
                  <a:schemeClr val="dk1"/>
                </a:solidFill>
                <a:latin typeface="DM Sans"/>
                <a:ea typeface="DM Sans"/>
                <a:cs typeface="DM Sans"/>
                <a:sym typeface="DM Sans"/>
              </a:rPr>
              <a:t>. Si hay empates (es decir, para el mismo agente, de ventas con la misma duración), elija la que tenga el valor más alto de customerid. </a:t>
            </a:r>
            <a:r>
              <a:rPr i="1" lang="es" u="sng">
                <a:solidFill>
                  <a:schemeClr val="dk1"/>
                </a:solidFill>
                <a:latin typeface="DM Sans"/>
                <a:ea typeface="DM Sans"/>
                <a:cs typeface="DM Sans"/>
                <a:sym typeface="DM Sans"/>
              </a:rPr>
              <a:t>Todo esto con el fin de poder otorgar bonos a los agentes más eficientes.</a:t>
            </a:r>
            <a:endParaRPr i="1"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Para la solución puedes utilizar el </a:t>
            </a:r>
            <a:r>
              <a:rPr i="1" lang="es" u="sng">
                <a:solidFill>
                  <a:schemeClr val="dk1"/>
                </a:solidFill>
                <a:latin typeface="DM Sans"/>
                <a:ea typeface="DM Sans"/>
                <a:cs typeface="DM Sans"/>
                <a:sym typeface="DM Sans"/>
              </a:rPr>
              <a:t>Momento 3</a:t>
            </a:r>
            <a:r>
              <a:rPr i="1" lang="es">
                <a:solidFill>
                  <a:schemeClr val="dk1"/>
                </a:solidFill>
                <a:latin typeface="DM Sans"/>
                <a:ea typeface="DM Sans"/>
                <a:cs typeface="DM Sans"/>
                <a:sym typeface="DM Sans"/>
              </a:rPr>
              <a:t> en el código de este </a:t>
            </a:r>
            <a:r>
              <a:rPr i="1" lang="es" u="sng">
                <a:solidFill>
                  <a:schemeClr val="hlink"/>
                </a:solidFill>
                <a:latin typeface="DM Sans"/>
                <a:ea typeface="DM Sans"/>
                <a:cs typeface="DM Sans"/>
                <a:sym typeface="DM Sans"/>
                <a:hlinkClick r:id="rId4"/>
              </a:rPr>
              <a:t>enlace</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  </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En la ventana de mensajes debería aparecer algo como:</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 Tiempos de ejecución de SQL Server:</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   Tiempo de CPU = 0 ms, tiempo transcurrido = 8 ms.</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i="1" lang="es" u="sng">
                <a:solidFill>
                  <a:schemeClr val="dk1"/>
                </a:solidFill>
                <a:latin typeface="DM Sans"/>
                <a:ea typeface="DM Sans"/>
                <a:cs typeface="DM Sans"/>
                <a:sym typeface="DM Sans"/>
              </a:rPr>
              <a:t>Se puede observar que las transacciones de tipo OLAP toman más tiempo que las asociadas a OLTP</a:t>
            </a:r>
            <a:endParaRPr>
              <a:solidFill>
                <a:schemeClr val="dk1"/>
              </a:solidFill>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50bca169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150bca169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50bca169a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150bca169a2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38c6418a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138c6418ac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 esta </a:t>
            </a:r>
            <a:r>
              <a:rPr b="1" lang="es">
                <a:solidFill>
                  <a:schemeClr val="dk1"/>
                </a:solidFill>
                <a:latin typeface="DM Sans"/>
                <a:ea typeface="DM Sans"/>
                <a:cs typeface="DM Sans"/>
                <a:sym typeface="DM Sans"/>
              </a:rPr>
              <a:t>sección </a:t>
            </a:r>
            <a:r>
              <a:rPr lang="es">
                <a:solidFill>
                  <a:schemeClr val="dk1"/>
                </a:solidFill>
                <a:latin typeface="DM Sans"/>
                <a:ea typeface="DM Sans"/>
                <a:cs typeface="DM Sans"/>
                <a:sym typeface="DM Sans"/>
              </a:rPr>
              <a:t>es </a:t>
            </a:r>
            <a:r>
              <a:rPr b="1" lang="es">
                <a:solidFill>
                  <a:schemeClr val="dk1"/>
                </a:solidFill>
                <a:latin typeface="DM Sans"/>
                <a:ea typeface="DM Sans"/>
                <a:cs typeface="DM Sans"/>
                <a:sym typeface="DM Sans"/>
              </a:rPr>
              <a:t>OPCIONAL</a:t>
            </a:r>
            <a:r>
              <a:rPr lang="es">
                <a:solidFill>
                  <a:schemeClr val="dk1"/>
                </a:solidFill>
                <a:latin typeface="DM Sans"/>
                <a:ea typeface="DM Sans"/>
                <a:cs typeface="DM Sans"/>
                <a:sym typeface="DM Sans"/>
              </a:rPr>
              <a:t>, considerar cómo van los tiempos hasta ahora, si se considera necesario, </a:t>
            </a:r>
            <a:r>
              <a:rPr lang="es">
                <a:solidFill>
                  <a:schemeClr val="dk1"/>
                </a:solidFill>
                <a:latin typeface="DM Sans"/>
                <a:ea typeface="DM Sans"/>
                <a:cs typeface="DM Sans"/>
                <a:sym typeface="DM Sans"/>
              </a:rPr>
              <a:t>saltarse</a:t>
            </a:r>
            <a:r>
              <a:rPr lang="es">
                <a:solidFill>
                  <a:schemeClr val="dk1"/>
                </a:solidFill>
                <a:latin typeface="DM Sans"/>
                <a:ea typeface="DM Sans"/>
                <a:cs typeface="DM Sans"/>
                <a:sym typeface="DM Sans"/>
              </a:rPr>
              <a:t> este para darle más importancia a OLTP y OLAP</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38c6418ac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138c6418ac4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como base el siguiente </a:t>
            </a:r>
            <a:r>
              <a:rPr lang="es" u="sng">
                <a:solidFill>
                  <a:schemeClr val="hlink"/>
                </a:solidFill>
                <a:latin typeface="DM Sans"/>
                <a:ea typeface="DM Sans"/>
                <a:cs typeface="DM Sans"/>
                <a:sym typeface="DM Sans"/>
                <a:hlinkClick r:id="rId2"/>
              </a:rPr>
              <a:t>Documento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e97e5d8d84_1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e97e5d8d84_1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highlight>
                  <a:srgbClr val="EAFF6A"/>
                </a:highlight>
                <a:latin typeface="DM Sans"/>
                <a:ea typeface="DM Sans"/>
                <a:cs typeface="DM Sans"/>
                <a:sym typeface="DM Sans"/>
              </a:rPr>
              <a:t>Cómo compartir el PIN de juego con estudiantes:</a:t>
            </a:r>
            <a:endParaRPr b="1">
              <a:solidFill>
                <a:schemeClr val="dk1"/>
              </a:solidFill>
              <a:highlight>
                <a:srgbClr val="EAFF6A"/>
              </a:highlight>
              <a:latin typeface="DM Sans"/>
              <a:ea typeface="DM Sans"/>
              <a:cs typeface="DM Sans"/>
              <a:sym typeface="DM Sans"/>
            </a:endParaRPr>
          </a:p>
          <a:p>
            <a:pPr indent="-298450" lvl="0" marL="457200" rtl="0" algn="l">
              <a:spcBef>
                <a:spcPts val="1000"/>
              </a:spcBef>
              <a:spcAft>
                <a:spcPts val="0"/>
              </a:spcAft>
              <a:buClr>
                <a:schemeClr val="dk1"/>
              </a:buClr>
              <a:buSzPts val="1100"/>
              <a:buFont typeface="DM Sans"/>
              <a:buChar char="●"/>
            </a:pPr>
            <a:r>
              <a:rPr lang="es">
                <a:solidFill>
                  <a:schemeClr val="dk1"/>
                </a:solidFill>
                <a:latin typeface="DM Sans"/>
                <a:ea typeface="DM Sans"/>
                <a:cs typeface="DM Sans"/>
                <a:sym typeface="DM Sans"/>
              </a:rPr>
              <a:t>Ingresar a este </a:t>
            </a:r>
            <a:r>
              <a:rPr lang="es" u="sng">
                <a:solidFill>
                  <a:schemeClr val="hlink"/>
                </a:solidFill>
                <a:latin typeface="DM Sans"/>
                <a:ea typeface="DM Sans"/>
                <a:cs typeface="DM Sans"/>
                <a:sym typeface="DM Sans"/>
                <a:hlinkClick r:id="rId2"/>
              </a:rPr>
              <a:t>enlace </a:t>
            </a:r>
            <a:endParaRPr>
              <a:solidFill>
                <a:schemeClr val="dk1"/>
              </a:solidFill>
              <a:highlight>
                <a:srgbClr val="EAFF6A"/>
              </a:highlight>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Inicia sesión en kahoot para poder acceder al cuestionario.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Empezar el “</a:t>
            </a:r>
            <a:r>
              <a:rPr lang="es" u="sng">
                <a:solidFill>
                  <a:schemeClr val="dk1"/>
                </a:solidFill>
                <a:latin typeface="DM Sans"/>
                <a:ea typeface="DM Sans"/>
                <a:cs typeface="DM Sans"/>
                <a:sym typeface="DM Sans"/>
              </a:rPr>
              <a:t>Modo clásico</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b="1" lang="es">
                <a:solidFill>
                  <a:schemeClr val="dk1"/>
                </a:solidFill>
                <a:latin typeface="DM Sans"/>
                <a:ea typeface="DM Sans"/>
                <a:cs typeface="DM Sans"/>
                <a:sym typeface="DM Sans"/>
              </a:rPr>
              <a:t>Esperar el PIN de juego y compartirlo en el chat de Zoom.</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Aguardar que los/as estudiantes se sumen al Kahoot con sus respectivos dispositivos. Pueden jugar con celulares o tablets. Deben ingresar el Pin en </a:t>
            </a:r>
            <a:r>
              <a:rPr lang="es" u="sng">
                <a:solidFill>
                  <a:schemeClr val="hlink"/>
                </a:solidFill>
                <a:latin typeface="DM Sans"/>
                <a:ea typeface="DM Sans"/>
                <a:cs typeface="DM Sans"/>
                <a:sym typeface="DM Sans"/>
                <a:hlinkClick r:id="rId3"/>
              </a:rPr>
              <a:t>www.kahoot.it</a:t>
            </a:r>
            <a:r>
              <a:rPr lang="es">
                <a:solidFill>
                  <a:schemeClr val="dk1"/>
                </a:solidFill>
                <a:latin typeface="DM Sans"/>
                <a:ea typeface="DM Sans"/>
                <a:cs typeface="DM Sans"/>
                <a:sym typeface="DM Sans"/>
              </a:rPr>
              <a:t>  . Iniciar el juego.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highlight>
                  <a:srgbClr val="EAFF6A"/>
                </a:highlight>
                <a:latin typeface="DM Sans"/>
                <a:ea typeface="DM Sans"/>
                <a:cs typeface="DM Sans"/>
                <a:sym typeface="DM Sans"/>
              </a:rPr>
              <a:t>Para profes/tutores:</a:t>
            </a:r>
            <a:endParaRPr b="1">
              <a:solidFill>
                <a:schemeClr val="dk1"/>
              </a:solidFill>
              <a:highlight>
                <a:srgbClr val="EAFF6A"/>
              </a:highlight>
              <a:latin typeface="DM Sans"/>
              <a:ea typeface="DM Sans"/>
              <a:cs typeface="DM Sans"/>
              <a:sym typeface="DM Sans"/>
            </a:endParaRPr>
          </a:p>
          <a:p>
            <a:pPr indent="-298450" lvl="0" marL="457200" rtl="0" algn="l">
              <a:spcBef>
                <a:spcPts val="100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 Kahoot para identificar puntos de dolor y mejoras en los procesos de aprendizaje. </a:t>
            </a:r>
            <a:r>
              <a:rPr i="1" lang="es">
                <a:solidFill>
                  <a:schemeClr val="dk1"/>
                </a:solidFill>
                <a:latin typeface="DM Sans"/>
                <a:ea typeface="DM Sans"/>
                <a:cs typeface="DM Sans"/>
                <a:sym typeface="DM Sans"/>
              </a:rPr>
              <a:t>Por ejemplo: Si la mayoría de los/as estudiantes responden incorrectamente una pregunta, recuperarla en vivo para reforzar ese conocimiento. </a:t>
            </a:r>
            <a:r>
              <a:rPr b="1" lang="es">
                <a:solidFill>
                  <a:schemeClr val="dk1"/>
                </a:solidFill>
                <a:highlight>
                  <a:srgbClr val="DEFC52"/>
                </a:highlight>
                <a:latin typeface="DM Sans"/>
                <a:ea typeface="DM Sans"/>
                <a:cs typeface="DM Sans"/>
                <a:sym typeface="DM Sans"/>
              </a:rPr>
              <a:t>Les sugerimos ingresar en forma previo a la clase al kahoot para dejarlo preparado y solucionar cualquier problema de acceso al mismo de antemano.</a:t>
            </a:r>
            <a:endParaRPr b="1">
              <a:solidFill>
                <a:schemeClr val="dk1"/>
              </a:solidFill>
              <a:highlight>
                <a:srgbClr val="DEFC52"/>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e97e5d8d84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e97e5d8d84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colocar siempre como 3° diapositiva del ppt de todas las clases]</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e97e5d8d84_1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e97e5d8d84_1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[Opcional: Utilizar esta slide para dinámicas breves: una pregunta choice, una pregunta V/F, un brainstorming (en este último caso “brainstorming” hacerlo por kahoot en lugar de por el chat e incluir en “Notas del orador” las recomendaciones que figuran en la slide de cuestionario]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rgbClr val="DEFC52"/>
                </a:highlight>
                <a:latin typeface="DM Sans"/>
                <a:ea typeface="DM Sans"/>
                <a:cs typeface="DM Sans"/>
                <a:sym typeface="DM Sans"/>
              </a:rPr>
              <a:t>Profe: </a:t>
            </a: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e97e5d8d84_1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e97e5d8d84_1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Ahondar en las respuestas de los estudiantes, preguntarles si habrá consecuencias medioambientales, o también de impacto positivo, como una mejor calidad de vida y efectividad en sectores como salud o educación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57396fa1d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157396fa1d0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highlight>
                <a:srgbClr val="EA90FF"/>
              </a:highlight>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e97e5d8d84_1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e97e5d8d84_1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[Esta slide se puede utilizar para el cierre del microdesafío y también para el cierre de actividades en clase. Ir variando]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e97e5d8d84_1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e97e5d8d84_1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[Opcional: al término de una clase, se puede utilizar para brindar recomendaciones sobre algún contenido aprendido en dicha clase, se deben escribir en la diapo siguiente]</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4a6f8d6a62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14a6f8d6a62_0_5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ea331da6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1ea331da62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f4835536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13f4835536f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e97e5d8d84_1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e97e5d8d84_1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[solo hay cuando hay manual de práctica en el curso]</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e97e5d8d84_1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e97e5d8d84_1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Todas las clases como última diapositiva]</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e97e5d8d84_1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e97e5d8d84_1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[Esta diapo se usa al finalizar </a:t>
            </a:r>
            <a:r>
              <a:rPr lang="es" u="sng">
                <a:solidFill>
                  <a:schemeClr val="dk1"/>
                </a:solidFill>
                <a:latin typeface="DM Sans"/>
                <a:ea typeface="DM Sans"/>
                <a:cs typeface="DM Sans"/>
                <a:sym typeface="DM Sans"/>
              </a:rPr>
              <a:t>todo el curso</a:t>
            </a:r>
            <a:r>
              <a:rPr lang="es">
                <a:solidFill>
                  <a:schemeClr val="dk1"/>
                </a:solidFill>
                <a:latin typeface="DM Sans"/>
                <a:ea typeface="DM Sans"/>
                <a:cs typeface="DM Sans"/>
                <a:sym typeface="DM Sans"/>
              </a:rPr>
              <a:t>. Antes no]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e97e5d8d84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e97e5d8d84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highlight>
                  <a:schemeClr val="lt1"/>
                </a:highlight>
                <a:latin typeface="DM Sans"/>
                <a:ea typeface="DM Sans"/>
                <a:cs typeface="DM Sans"/>
                <a:sym typeface="DM Sans"/>
              </a:rPr>
              <a:t>[Únicamente utilizar para aquellos microdesafíos que sean consignas abiertas, es decir NO kahoots]</a:t>
            </a:r>
            <a:br>
              <a:rPr lang="es">
                <a:highlight>
                  <a:schemeClr val="lt1"/>
                </a:highlight>
                <a:latin typeface="DM Sans"/>
                <a:ea typeface="DM Sans"/>
                <a:cs typeface="DM Sans"/>
                <a:sym typeface="DM Sans"/>
              </a:rPr>
            </a:br>
            <a:endParaRPr>
              <a:highlight>
                <a:schemeClr val="lt1"/>
              </a:highlight>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e97e5d8d84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e97e5d8d84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highlight>
                  <a:schemeClr val="lt1"/>
                </a:highlight>
                <a:latin typeface="DM Sans"/>
                <a:ea typeface="DM Sans"/>
                <a:cs typeface="DM Sans"/>
                <a:sym typeface="DM Sans"/>
              </a:rPr>
              <a:t>[Únicamente utilizar para aquellos microdesafíos que sean consignas abiertas, es decir NO kahoots, y en el enlace incluir el link al archivo ubicado en la master]</a:t>
            </a:r>
            <a:endParaRPr>
              <a:solidFill>
                <a:schemeClr val="dk1"/>
              </a:solidFill>
              <a:highlight>
                <a:schemeClr val="lt1"/>
              </a:highlight>
              <a:latin typeface="DM Sans"/>
              <a:ea typeface="DM Sans"/>
              <a:cs typeface="DM Sans"/>
              <a:sym typeface="DM Sans"/>
            </a:endParaRPr>
          </a:p>
          <a:p>
            <a:pPr indent="0" lvl="0" marL="0" rtl="0" algn="l">
              <a:spcBef>
                <a:spcPts val="0"/>
              </a:spcBef>
              <a:spcAft>
                <a:spcPts val="0"/>
              </a:spcAft>
              <a:buNone/>
            </a:pPr>
            <a:r>
              <a:t/>
            </a:r>
            <a:endParaRPr>
              <a:solidFill>
                <a:schemeClr val="dk1"/>
              </a:solidFill>
              <a:highlight>
                <a:schemeClr val="lt1"/>
              </a:highlight>
              <a:latin typeface="DM Sans"/>
              <a:ea typeface="DM Sans"/>
              <a:cs typeface="DM Sans"/>
              <a:sym typeface="DM Sans"/>
            </a:endParaRPr>
          </a:p>
          <a:p>
            <a:pPr indent="0" lvl="0" marL="0" rtl="0" algn="l">
              <a:spcBef>
                <a:spcPts val="0"/>
              </a:spcBef>
              <a:spcAft>
                <a:spcPts val="0"/>
              </a:spcAft>
              <a:buNone/>
            </a:pPr>
            <a:r>
              <a:rPr lang="es">
                <a:solidFill>
                  <a:schemeClr val="dk1"/>
                </a:solidFill>
                <a:highlight>
                  <a:schemeClr val="accent4"/>
                </a:highlight>
                <a:latin typeface="DM Sans"/>
                <a:ea typeface="DM Sans"/>
                <a:cs typeface="DM Sans"/>
                <a:sym typeface="DM Sans"/>
              </a:rPr>
              <a:t>Profe: </a:t>
            </a:r>
            <a:r>
              <a:rPr lang="es">
                <a:solidFill>
                  <a:schemeClr val="dk1"/>
                </a:solidFill>
                <a:highlight>
                  <a:schemeClr val="lt1"/>
                </a:highlight>
                <a:latin typeface="DM Sans"/>
                <a:ea typeface="DM Sans"/>
                <a:cs typeface="DM Sans"/>
                <a:sym typeface="DM Sans"/>
              </a:rPr>
              <a:t>Consultar a los estudiantes:</a:t>
            </a:r>
            <a:br>
              <a:rPr lang="es">
                <a:solidFill>
                  <a:schemeClr val="dk1"/>
                </a:solidFill>
                <a:highlight>
                  <a:schemeClr val="lt1"/>
                </a:highlight>
                <a:latin typeface="DM Sans"/>
                <a:ea typeface="DM Sans"/>
                <a:cs typeface="DM Sans"/>
                <a:sym typeface="DM Sans"/>
              </a:rPr>
            </a:br>
            <a:endParaRPr sz="1000">
              <a:solidFill>
                <a:schemeClr val="dk1"/>
              </a:solidFill>
              <a:latin typeface="DM Sans"/>
              <a:ea typeface="DM Sans"/>
              <a:cs typeface="DM Sans"/>
              <a:sym typeface="DM Sans"/>
            </a:endParaRPr>
          </a:p>
          <a:p>
            <a:pPr indent="-292100" lvl="0" marL="457200" rtl="0" algn="l">
              <a:spcBef>
                <a:spcPts val="0"/>
              </a:spcBef>
              <a:spcAft>
                <a:spcPts val="0"/>
              </a:spcAft>
              <a:buClr>
                <a:schemeClr val="dk1"/>
              </a:buClr>
              <a:buSzPts val="1000"/>
              <a:buFont typeface="DM Sans"/>
              <a:buChar char="✓"/>
            </a:pPr>
            <a:r>
              <a:rPr lang="es" sz="1000">
                <a:solidFill>
                  <a:schemeClr val="dk1"/>
                </a:solidFill>
                <a:latin typeface="DM Sans"/>
                <a:ea typeface="DM Sans"/>
                <a:cs typeface="DM Sans"/>
                <a:sym typeface="DM Sans"/>
              </a:rPr>
              <a:t>¿Tuvieron dificultades para resolverlo? </a:t>
            </a:r>
            <a:endParaRPr sz="1000">
              <a:solidFill>
                <a:schemeClr val="dk1"/>
              </a:solidFill>
              <a:latin typeface="DM Sans"/>
              <a:ea typeface="DM Sans"/>
              <a:cs typeface="DM Sans"/>
              <a:sym typeface="DM Sans"/>
            </a:endParaRPr>
          </a:p>
          <a:p>
            <a:pPr indent="-292100" lvl="0" marL="457200" rtl="0" algn="l">
              <a:spcBef>
                <a:spcPts val="1000"/>
              </a:spcBef>
              <a:spcAft>
                <a:spcPts val="0"/>
              </a:spcAft>
              <a:buClr>
                <a:schemeClr val="dk1"/>
              </a:buClr>
              <a:buSzPts val="1000"/>
              <a:buFont typeface="DM Sans"/>
              <a:buChar char="✓"/>
            </a:pPr>
            <a:r>
              <a:rPr lang="es" sz="1000">
                <a:solidFill>
                  <a:schemeClr val="dk1"/>
                </a:solidFill>
                <a:latin typeface="DM Sans"/>
                <a:ea typeface="DM Sans"/>
                <a:cs typeface="DM Sans"/>
                <a:sym typeface="DM Sans"/>
              </a:rPr>
              <a:t>¿Cómo lograron resolverlo?</a:t>
            </a:r>
            <a:endParaRPr sz="1000">
              <a:solidFill>
                <a:schemeClr val="dk1"/>
              </a:solidFill>
              <a:latin typeface="DM Sans"/>
              <a:ea typeface="DM Sans"/>
              <a:cs typeface="DM Sans"/>
              <a:sym typeface="DM Sans"/>
            </a:endParaRPr>
          </a:p>
          <a:p>
            <a:pPr indent="-292100" lvl="0" marL="457200" rtl="0" algn="l">
              <a:spcBef>
                <a:spcPts val="1000"/>
              </a:spcBef>
              <a:spcAft>
                <a:spcPts val="1000"/>
              </a:spcAft>
              <a:buClr>
                <a:schemeClr val="dk1"/>
              </a:buClr>
              <a:buSzPts val="1000"/>
              <a:buFont typeface="DM Sans"/>
              <a:buChar char="✓"/>
            </a:pPr>
            <a:r>
              <a:rPr lang="es" sz="1000">
                <a:solidFill>
                  <a:schemeClr val="dk1"/>
                </a:solidFill>
                <a:latin typeface="DM Sans"/>
                <a:ea typeface="DM Sans"/>
                <a:cs typeface="DM Sans"/>
                <a:sym typeface="DM Sans"/>
              </a:rPr>
              <a:t>Si hubiera más de un ejercicio, ¿cuál supuso un mayor desafío?</a:t>
            </a:r>
            <a:endParaRPr sz="1000">
              <a:solidFill>
                <a:schemeClr val="dk1"/>
              </a:solidFill>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0" name="Shape 30"/>
        <p:cNvGrpSpPr/>
        <p:nvPr/>
      </p:nvGrpSpPr>
      <p:grpSpPr>
        <a:xfrm>
          <a:off x="0" y="0"/>
          <a:ext cx="0" cy="0"/>
          <a:chOff x="0" y="0"/>
          <a:chExt cx="0" cy="0"/>
        </a:xfrm>
      </p:grpSpPr>
      <p:sp>
        <p:nvSpPr>
          <p:cNvPr id="31" name="Google Shape;31;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3" name="Google Shape;33;p1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spTree>
      <p:nvGrpSpPr>
        <p:cNvPr id="40" name="Shape 40"/>
        <p:cNvGrpSpPr/>
        <p:nvPr/>
      </p:nvGrpSpPr>
      <p:grpSpPr>
        <a:xfrm>
          <a:off x="0" y="0"/>
          <a:ext cx="0" cy="0"/>
          <a:chOff x="0" y="0"/>
          <a:chExt cx="0" cy="0"/>
        </a:xfrm>
      </p:grpSpPr>
      <p:pic>
        <p:nvPicPr>
          <p:cNvPr id="41" name="Google Shape;41;p1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42" name="Shape 42"/>
        <p:cNvGrpSpPr/>
        <p:nvPr/>
      </p:nvGrpSpPr>
      <p:grpSpPr>
        <a:xfrm>
          <a:off x="0" y="0"/>
          <a:ext cx="0" cy="0"/>
          <a:chOff x="0" y="0"/>
          <a:chExt cx="0" cy="0"/>
        </a:xfrm>
      </p:grpSpPr>
      <p:pic>
        <p:nvPicPr>
          <p:cNvPr id="43" name="Google Shape;43;p1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4" name="Shape 44"/>
        <p:cNvGrpSpPr/>
        <p:nvPr/>
      </p:nvGrpSpPr>
      <p:grpSpPr>
        <a:xfrm>
          <a:off x="0" y="0"/>
          <a:ext cx="0" cy="0"/>
          <a:chOff x="0" y="0"/>
          <a:chExt cx="0" cy="0"/>
        </a:xfrm>
      </p:grpSpPr>
      <p:sp>
        <p:nvSpPr>
          <p:cNvPr id="45" name="Google Shape;45;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6" name="Google Shape;46;p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7" name="Google Shape;4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0" name="Google Shape;5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 name="Google Shape;53;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4" name="Google Shape;5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 name="Shape 55"/>
        <p:cNvGrpSpPr/>
        <p:nvPr/>
      </p:nvGrpSpPr>
      <p:grpSpPr>
        <a:xfrm>
          <a:off x="0" y="0"/>
          <a:ext cx="0" cy="0"/>
          <a:chOff x="0" y="0"/>
          <a:chExt cx="0" cy="0"/>
        </a:xfrm>
      </p:grpSpPr>
      <p:sp>
        <p:nvSpPr>
          <p:cNvPr id="56" name="Google Shape;5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7" name="Google Shape;57;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8" name="Google Shape;58;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9" name="Google Shape;5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2" name="Google Shape;6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 name="Shape 63"/>
        <p:cNvGrpSpPr/>
        <p:nvPr/>
      </p:nvGrpSpPr>
      <p:grpSpPr>
        <a:xfrm>
          <a:off x="0" y="0"/>
          <a:ext cx="0" cy="0"/>
          <a:chOff x="0" y="0"/>
          <a:chExt cx="0" cy="0"/>
        </a:xfrm>
      </p:grpSpPr>
      <p:sp>
        <p:nvSpPr>
          <p:cNvPr id="64" name="Google Shape;64;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5" name="Google Shape;65;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6" name="Google Shape;6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7" name="Shape 67"/>
        <p:cNvGrpSpPr/>
        <p:nvPr/>
      </p:nvGrpSpPr>
      <p:grpSpPr>
        <a:xfrm>
          <a:off x="0" y="0"/>
          <a:ext cx="0" cy="0"/>
          <a:chOff x="0" y="0"/>
          <a:chExt cx="0" cy="0"/>
        </a:xfrm>
      </p:grpSpPr>
      <p:sp>
        <p:nvSpPr>
          <p:cNvPr id="68" name="Google Shape;68;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9" name="Google Shape;6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0" name="Shape 70"/>
        <p:cNvGrpSpPr/>
        <p:nvPr/>
      </p:nvGrpSpPr>
      <p:grpSpPr>
        <a:xfrm>
          <a:off x="0" y="0"/>
          <a:ext cx="0" cy="0"/>
          <a:chOff x="0" y="0"/>
          <a:chExt cx="0" cy="0"/>
        </a:xfrm>
      </p:grpSpPr>
      <p:sp>
        <p:nvSpPr>
          <p:cNvPr id="71" name="Google Shape;71;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3" name="Google Shape;73;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4" name="Google Shape;74;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5" name="Google Shape;7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 name="Shape 76"/>
        <p:cNvGrpSpPr/>
        <p:nvPr/>
      </p:nvGrpSpPr>
      <p:grpSpPr>
        <a:xfrm>
          <a:off x="0" y="0"/>
          <a:ext cx="0" cy="0"/>
          <a:chOff x="0" y="0"/>
          <a:chExt cx="0" cy="0"/>
        </a:xfrm>
      </p:grpSpPr>
      <p:sp>
        <p:nvSpPr>
          <p:cNvPr id="77" name="Google Shape;77;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8" name="Google Shape;7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9" name="Shape 79"/>
        <p:cNvGrpSpPr/>
        <p:nvPr/>
      </p:nvGrpSpPr>
      <p:grpSpPr>
        <a:xfrm>
          <a:off x="0" y="0"/>
          <a:ext cx="0" cy="0"/>
          <a:chOff x="0" y="0"/>
          <a:chExt cx="0" cy="0"/>
        </a:xfrm>
      </p:grpSpPr>
      <p:sp>
        <p:nvSpPr>
          <p:cNvPr id="80" name="Google Shape;80;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1" name="Google Shape;81;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82" name="Google Shape;8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spTree>
      <p:nvGrpSpPr>
        <p:cNvPr id="85" name="Shape 85"/>
        <p:cNvGrpSpPr/>
        <p:nvPr/>
      </p:nvGrpSpPr>
      <p:grpSpPr>
        <a:xfrm>
          <a:off x="0" y="0"/>
          <a:ext cx="0" cy="0"/>
          <a:chOff x="0" y="0"/>
          <a:chExt cx="0" cy="0"/>
        </a:xfrm>
      </p:grpSpPr>
      <p:pic>
        <p:nvPicPr>
          <p:cNvPr id="86" name="Google Shape;86;p2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1" name="Shape 91"/>
        <p:cNvGrpSpPr/>
        <p:nvPr/>
      </p:nvGrpSpPr>
      <p:grpSpPr>
        <a:xfrm>
          <a:off x="0" y="0"/>
          <a:ext cx="0" cy="0"/>
          <a:chOff x="0" y="0"/>
          <a:chExt cx="0" cy="0"/>
        </a:xfrm>
      </p:grpSpPr>
      <p:sp>
        <p:nvSpPr>
          <p:cNvPr id="92" name="Google Shape;92;p3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3" name="Google Shape;93;p3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94" name="Google Shape;94;p3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3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99" name="Shape 99"/>
        <p:cNvGrpSpPr/>
        <p:nvPr/>
      </p:nvGrpSpPr>
      <p:grpSpPr>
        <a:xfrm>
          <a:off x="0" y="0"/>
          <a:ext cx="0" cy="0"/>
          <a:chOff x="0" y="0"/>
          <a:chExt cx="0" cy="0"/>
        </a:xfrm>
      </p:grpSpPr>
      <p:pic>
        <p:nvPicPr>
          <p:cNvPr id="100" name="Google Shape;100;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id="102" name="Google Shape;102;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103" name="Shape 103"/>
        <p:cNvGrpSpPr/>
        <p:nvPr/>
      </p:nvGrpSpPr>
      <p:grpSpPr>
        <a:xfrm>
          <a:off x="0" y="0"/>
          <a:ext cx="0" cy="0"/>
          <a:chOff x="0" y="0"/>
          <a:chExt cx="0" cy="0"/>
        </a:xfrm>
      </p:grpSpPr>
      <p:pic>
        <p:nvPicPr>
          <p:cNvPr id="104" name="Google Shape;104;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05" name="Shape 105"/>
        <p:cNvGrpSpPr/>
        <p:nvPr/>
      </p:nvGrpSpPr>
      <p:grpSpPr>
        <a:xfrm>
          <a:off x="0" y="0"/>
          <a:ext cx="0" cy="0"/>
          <a:chOff x="0" y="0"/>
          <a:chExt cx="0" cy="0"/>
        </a:xfrm>
      </p:grpSpPr>
      <p:pic>
        <p:nvPicPr>
          <p:cNvPr id="106" name="Google Shape;106;p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3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10" name="Shape 110"/>
        <p:cNvGrpSpPr/>
        <p:nvPr/>
      </p:nvGrpSpPr>
      <p:grpSpPr>
        <a:xfrm>
          <a:off x="0" y="0"/>
          <a:ext cx="0" cy="0"/>
          <a:chOff x="0" y="0"/>
          <a:chExt cx="0" cy="0"/>
        </a:xfrm>
      </p:grpSpPr>
      <p:pic>
        <p:nvPicPr>
          <p:cNvPr id="111" name="Google Shape;111;p3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12" name="Shape 112"/>
        <p:cNvGrpSpPr/>
        <p:nvPr/>
      </p:nvGrpSpPr>
      <p:grpSpPr>
        <a:xfrm>
          <a:off x="0" y="0"/>
          <a:ext cx="0" cy="0"/>
          <a:chOff x="0" y="0"/>
          <a:chExt cx="0" cy="0"/>
        </a:xfrm>
      </p:grpSpPr>
      <p:pic>
        <p:nvPicPr>
          <p:cNvPr id="113" name="Google Shape;113;p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16" name="Shape 116"/>
        <p:cNvGrpSpPr/>
        <p:nvPr/>
      </p:nvGrpSpPr>
      <p:grpSpPr>
        <a:xfrm>
          <a:off x="0" y="0"/>
          <a:ext cx="0" cy="0"/>
          <a:chOff x="0" y="0"/>
          <a:chExt cx="0" cy="0"/>
        </a:xfrm>
      </p:grpSpPr>
      <p:pic>
        <p:nvPicPr>
          <p:cNvPr id="117" name="Google Shape;117;p4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22" name="Shape 122"/>
        <p:cNvGrpSpPr/>
        <p:nvPr/>
      </p:nvGrpSpPr>
      <p:grpSpPr>
        <a:xfrm>
          <a:off x="0" y="0"/>
          <a:ext cx="0" cy="0"/>
          <a:chOff x="0" y="0"/>
          <a:chExt cx="0" cy="0"/>
        </a:xfrm>
      </p:grpSpPr>
      <p:sp>
        <p:nvSpPr>
          <p:cNvPr id="123" name="Google Shape;123;p4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4" name="Google Shape;124;p4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25" name="Google Shape;125;p4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26" name="Shape 126"/>
        <p:cNvGrpSpPr/>
        <p:nvPr/>
      </p:nvGrpSpPr>
      <p:grpSpPr>
        <a:xfrm>
          <a:off x="0" y="0"/>
          <a:ext cx="0" cy="0"/>
          <a:chOff x="0" y="0"/>
          <a:chExt cx="0" cy="0"/>
        </a:xfrm>
      </p:grpSpPr>
      <p:pic>
        <p:nvPicPr>
          <p:cNvPr id="127" name="Google Shape;127;p4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28" name="Shape 128"/>
        <p:cNvGrpSpPr/>
        <p:nvPr/>
      </p:nvGrpSpPr>
      <p:grpSpPr>
        <a:xfrm>
          <a:off x="0" y="0"/>
          <a:ext cx="0" cy="0"/>
          <a:chOff x="0" y="0"/>
          <a:chExt cx="0" cy="0"/>
        </a:xfrm>
      </p:grpSpPr>
      <p:pic>
        <p:nvPicPr>
          <p:cNvPr id="129" name="Google Shape;129;p4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30" name="Google Shape;130;p45"/>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31" name="Shape 131"/>
        <p:cNvGrpSpPr/>
        <p:nvPr/>
      </p:nvGrpSpPr>
      <p:grpSpPr>
        <a:xfrm>
          <a:off x="0" y="0"/>
          <a:ext cx="0" cy="0"/>
          <a:chOff x="0" y="0"/>
          <a:chExt cx="0" cy="0"/>
        </a:xfrm>
      </p:grpSpPr>
      <p:pic>
        <p:nvPicPr>
          <p:cNvPr id="132" name="Google Shape;132;p4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33" name="Shape 133"/>
        <p:cNvGrpSpPr/>
        <p:nvPr/>
      </p:nvGrpSpPr>
      <p:grpSpPr>
        <a:xfrm>
          <a:off x="0" y="0"/>
          <a:ext cx="0" cy="0"/>
          <a:chOff x="0" y="0"/>
          <a:chExt cx="0" cy="0"/>
        </a:xfrm>
      </p:grpSpPr>
      <p:pic>
        <p:nvPicPr>
          <p:cNvPr id="134" name="Google Shape;134;p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4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8" name="Shape 138"/>
        <p:cNvGrpSpPr/>
        <p:nvPr/>
      </p:nvGrpSpPr>
      <p:grpSpPr>
        <a:xfrm>
          <a:off x="0" y="0"/>
          <a:ext cx="0" cy="0"/>
          <a:chOff x="0" y="0"/>
          <a:chExt cx="0" cy="0"/>
        </a:xfrm>
      </p:grpSpPr>
      <p:pic>
        <p:nvPicPr>
          <p:cNvPr id="139" name="Google Shape;139;p4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40" name="Shape 140"/>
        <p:cNvGrpSpPr/>
        <p:nvPr/>
      </p:nvGrpSpPr>
      <p:grpSpPr>
        <a:xfrm>
          <a:off x="0" y="0"/>
          <a:ext cx="0" cy="0"/>
          <a:chOff x="0" y="0"/>
          <a:chExt cx="0" cy="0"/>
        </a:xfrm>
      </p:grpSpPr>
      <p:pic>
        <p:nvPicPr>
          <p:cNvPr id="141" name="Google Shape;141;p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42" name="Shape 142"/>
        <p:cNvGrpSpPr/>
        <p:nvPr/>
      </p:nvGrpSpPr>
      <p:grpSpPr>
        <a:xfrm>
          <a:off x="0" y="0"/>
          <a:ext cx="0" cy="0"/>
          <a:chOff x="0" y="0"/>
          <a:chExt cx="0" cy="0"/>
        </a:xfrm>
      </p:grpSpPr>
      <p:pic>
        <p:nvPicPr>
          <p:cNvPr id="143" name="Google Shape;143;p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p5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spTree>
      <p:nvGrpSpPr>
        <p:cNvPr id="146" name="Shape 146"/>
        <p:cNvGrpSpPr/>
        <p:nvPr/>
      </p:nvGrpSpPr>
      <p:grpSpPr>
        <a:xfrm>
          <a:off x="0" y="0"/>
          <a:ext cx="0" cy="0"/>
          <a:chOff x="0" y="0"/>
          <a:chExt cx="0" cy="0"/>
        </a:xfrm>
      </p:grpSpPr>
      <p:pic>
        <p:nvPicPr>
          <p:cNvPr id="147" name="Google Shape;147;p53" title="logo coderhouse"/>
          <p:cNvPicPr preferRelativeResize="0"/>
          <p:nvPr/>
        </p:nvPicPr>
        <p:blipFill>
          <a:blip r:embed="rId2">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2">
  <p:cSld name="SECTION_HEADER_1_1_4">
    <p:bg>
      <p:bgPr>
        <a:blipFill>
          <a:blip r:embed="rId2">
            <a:alphaModFix/>
          </a:blip>
          <a:stretch>
            <a:fillRect/>
          </a:stretch>
        </a:blipFill>
      </p:bgPr>
    </p:bg>
    <p:spTree>
      <p:nvGrpSpPr>
        <p:cNvPr id="148" name="Shape 148"/>
        <p:cNvGrpSpPr/>
        <p:nvPr/>
      </p:nvGrpSpPr>
      <p:grpSpPr>
        <a:xfrm>
          <a:off x="0" y="0"/>
          <a:ext cx="0" cy="0"/>
          <a:chOff x="0" y="0"/>
          <a:chExt cx="0" cy="0"/>
        </a:xfrm>
      </p:grpSpPr>
      <p:pic>
        <p:nvPicPr>
          <p:cNvPr id="149" name="Google Shape;149;p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50" name="Google Shape;150;p54"/>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24.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theme" Target="../theme/theme2.xml"/><Relationship Id="rId12" Type="http://schemas.openxmlformats.org/officeDocument/2006/relationships/slideLayout" Target="../slideLayouts/slideLayout38.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theme" Target="../theme/theme3.xml"/><Relationship Id="rId12" Type="http://schemas.openxmlformats.org/officeDocument/2006/relationships/slideLayout" Target="../slideLayouts/slideLayout50.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36" name="Shape 36"/>
        <p:cNvGrpSpPr/>
        <p:nvPr/>
      </p:nvGrpSpPr>
      <p:grpSpPr>
        <a:xfrm>
          <a:off x="0" y="0"/>
          <a:ext cx="0" cy="0"/>
          <a:chOff x="0" y="0"/>
          <a:chExt cx="0" cy="0"/>
        </a:xfrm>
      </p:grpSpPr>
      <p:sp>
        <p:nvSpPr>
          <p:cNvPr id="37" name="Google Shape;3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8" name="Google Shape;38;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9" name="Google Shape;3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7" name="Shape 87"/>
        <p:cNvGrpSpPr/>
        <p:nvPr/>
      </p:nvGrpSpPr>
      <p:grpSpPr>
        <a:xfrm>
          <a:off x="0" y="0"/>
          <a:ext cx="0" cy="0"/>
          <a:chOff x="0" y="0"/>
          <a:chExt cx="0" cy="0"/>
        </a:xfrm>
      </p:grpSpPr>
      <p:sp>
        <p:nvSpPr>
          <p:cNvPr id="88" name="Google Shape;88;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9" name="Google Shape;89;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90" name="Google Shape;9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8" name="Shape 118"/>
        <p:cNvGrpSpPr/>
        <p:nvPr/>
      </p:nvGrpSpPr>
      <p:grpSpPr>
        <a:xfrm>
          <a:off x="0" y="0"/>
          <a:ext cx="0" cy="0"/>
          <a:chOff x="0" y="0"/>
          <a:chExt cx="0" cy="0"/>
        </a:xfrm>
      </p:grpSpPr>
      <p:sp>
        <p:nvSpPr>
          <p:cNvPr id="119" name="Google Shape;119;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0" name="Google Shape;120;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21" name="Google Shape;121;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8.png"/><Relationship Id="rId4"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7.png"/><Relationship Id="rId4" Type="http://schemas.openxmlformats.org/officeDocument/2006/relationships/image" Target="../media/image22.png"/><Relationship Id="rId5" Type="http://schemas.openxmlformats.org/officeDocument/2006/relationships/hyperlink" Target="https://unsplash.com/es/@saffu" TargetMode="External"/><Relationship Id="rId6" Type="http://schemas.openxmlformats.org/officeDocument/2006/relationships/image" Target="../media/image7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0.png"/><Relationship Id="rId4" Type="http://schemas.openxmlformats.org/officeDocument/2006/relationships/image" Target="../media/image22.png"/><Relationship Id="rId5" Type="http://schemas.openxmlformats.org/officeDocument/2006/relationships/hyperlink" Target="https://unsplash.com/es/fotos/KiH2-tdGQRY" TargetMode="External"/><Relationship Id="rId6" Type="http://schemas.openxmlformats.org/officeDocument/2006/relationships/image" Target="../media/image7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2.jpg"/><Relationship Id="rId4" Type="http://schemas.openxmlformats.org/officeDocument/2006/relationships/image" Target="../media/image22.png"/><Relationship Id="rId5" Type="http://schemas.openxmlformats.org/officeDocument/2006/relationships/hyperlink" Target="https://unsplash.com/es/@ruslanbardash" TargetMode="External"/><Relationship Id="rId6" Type="http://schemas.openxmlformats.org/officeDocument/2006/relationships/image" Target="../media/image7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 Id="rId3"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3.jpg"/><Relationship Id="rId4" Type="http://schemas.openxmlformats.org/officeDocument/2006/relationships/image" Target="../media/image22.png"/><Relationship Id="rId5" Type="http://schemas.openxmlformats.org/officeDocument/2006/relationships/hyperlink" Target="https://unsplash.com/es/@thisisengineering" TargetMode="External"/><Relationship Id="rId6" Type="http://schemas.openxmlformats.org/officeDocument/2006/relationships/image" Target="../media/image7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3.jpg"/><Relationship Id="rId4" Type="http://schemas.openxmlformats.org/officeDocument/2006/relationships/image" Target="../media/image22.png"/><Relationship Id="rId5" Type="http://schemas.openxmlformats.org/officeDocument/2006/relationships/hyperlink" Target="https://unsplash.com/es/@thisisengineering" TargetMode="External"/><Relationship Id="rId6" Type="http://schemas.openxmlformats.org/officeDocument/2006/relationships/image" Target="../media/image7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8.jpg"/><Relationship Id="rId4" Type="http://schemas.openxmlformats.org/officeDocument/2006/relationships/image" Target="../media/image22.png"/><Relationship Id="rId5" Type="http://schemas.openxmlformats.org/officeDocument/2006/relationships/hyperlink" Target="https://unsplash.com/es/@adamaszczos" TargetMode="External"/><Relationship Id="rId6" Type="http://schemas.openxmlformats.org/officeDocument/2006/relationships/hyperlink" Target="https://unsplash.com/es/@adamaszczos" TargetMode="External"/><Relationship Id="rId7" Type="http://schemas.openxmlformats.org/officeDocument/2006/relationships/hyperlink" Target="https://unsplash.com/es/@anniespratt" TargetMode="External"/><Relationship Id="rId8" Type="http://schemas.openxmlformats.org/officeDocument/2006/relationships/image" Target="../media/image7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0.jpg"/><Relationship Id="rId4" Type="http://schemas.openxmlformats.org/officeDocument/2006/relationships/image" Target="../media/image22.png"/><Relationship Id="rId5" Type="http://schemas.openxmlformats.org/officeDocument/2006/relationships/hyperlink" Target="https://unsplash.com/es/@anniespratt" TargetMode="External"/><Relationship Id="rId6" Type="http://schemas.openxmlformats.org/officeDocument/2006/relationships/hyperlink" Target="https://unsplash.com/es/@anniespratt" TargetMode="External"/><Relationship Id="rId7"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hyperlink" Target="https://unsplash.com/es/@thisisengineering" TargetMode="External"/><Relationship Id="rId5" Type="http://schemas.openxmlformats.org/officeDocument/2006/relationships/image" Target="../media/image73.png"/><Relationship Id="rId6" Type="http://schemas.openxmlformats.org/officeDocument/2006/relationships/image" Target="../media/image7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6.png"/><Relationship Id="rId4"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3.xml"/><Relationship Id="rId3" Type="http://schemas.openxmlformats.org/officeDocument/2006/relationships/hyperlink" Target="https://drive.google.com/file/d/1fhYdfeADyWWCULUk9uHQgirij-n-4pEn/view?usp=drive_link" TargetMode="External"/><Relationship Id="rId4" Type="http://schemas.openxmlformats.org/officeDocument/2006/relationships/hyperlink" Target="https://drive.google.com/file/d/10OpmJwb15pZHdVhRDfm7c9KmAo5zKI2N/view?usp=drive_link" TargetMode="External"/><Relationship Id="rId5" Type="http://schemas.openxmlformats.org/officeDocument/2006/relationships/hyperlink" Target="https://drive.google.com/file/d/13d6ocGEOPbpIl6IuqPHrGvFb-Rn0EYRb/view?usp=drive_link" TargetMode="External"/><Relationship Id="rId6" Type="http://schemas.openxmlformats.org/officeDocument/2006/relationships/hyperlink" Target="https://github.com/CoderContenidos/Data.Engineering/blob/main/Semana%202/Ejemplo_en_vivo.sql" TargetMode="External"/><Relationship Id="rId7"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9.xml"/><Relationship Id="rId3"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1.xml"/><Relationship Id="rId3"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hyperlink" Target="https://seedscientific.com/how-much-data-is-created-every-day/#:~:text=The%20amount%20of%20data%20in,least%201%2C200%20petabytes%20of%20information" TargetMode="Externa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6.xml"/><Relationship Id="rId3" Type="http://schemas.openxmlformats.org/officeDocument/2006/relationships/image" Target="../media/image7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www.iebschool.com/blog/5-vs-del-big-data/" TargetMode="External"/><Relationship Id="rId4" Type="http://schemas.openxmlformats.org/officeDocument/2006/relationships/hyperlink" Target="https://www.sisense.com/blog/the-6-functions-of-a-data-team/" TargetMode="External"/><Relationship Id="rId5" Type="http://schemas.openxmlformats.org/officeDocument/2006/relationships/hyperlink" Target="https://resources.workable.com/data-engineer-job-description" TargetMode="External"/><Relationship Id="rId6" Type="http://schemas.openxmlformats.org/officeDocument/2006/relationships/hyperlink" Target="https://www.mongodb.com/basics/database-architecture" TargetMode="External"/><Relationship Id="rId7" Type="http://schemas.openxmlformats.org/officeDocument/2006/relationships/image" Target="../media/image6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www.ibm.com/cloud/learn/oltp" TargetMode="External"/><Relationship Id="rId4" Type="http://schemas.openxmlformats.org/officeDocument/2006/relationships/hyperlink" Target="https://www.ibm.com/cloud/learn/olap" TargetMode="External"/><Relationship Id="rId5" Type="http://schemas.openxmlformats.org/officeDocument/2006/relationships/hyperlink" Target="https://www.ibm.com/cloud/blog/olap-vs-oltp#:~:text=OLAP%20systems%20are%20designed%20for,a%20massive%20number%20of%20transactions" TargetMode="External"/><Relationship Id="rId6"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www.youtube.com/watch?v=aRT8E0nD_LE&amp;ab_channel=ExplainByExample" TargetMode="External"/><Relationship Id="rId4" Type="http://schemas.openxmlformats.org/officeDocument/2006/relationships/hyperlink" Target="https://aws.amazon.com/es/architecture/cloud-foundations/" TargetMode="External"/><Relationship Id="rId5" Type="http://schemas.openxmlformats.org/officeDocument/2006/relationships/hyperlink" Target="https://www.sisense.com/blog/the-rise-of-the-data-team/" TargetMode="External"/><Relationship Id="rId6" Type="http://schemas.openxmlformats.org/officeDocument/2006/relationships/hyperlink" Target="https://www.sisense.com/blog/the-rise-of-the-data-team/" TargetMode="External"/><Relationship Id="rId7"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41.png"/><Relationship Id="rId4" Type="http://schemas.openxmlformats.org/officeDocument/2006/relationships/image" Target="../media/image49.png"/><Relationship Id="rId5" Type="http://schemas.openxmlformats.org/officeDocument/2006/relationships/image" Target="../media/image47.png"/><Relationship Id="rId6" Type="http://schemas.openxmlformats.org/officeDocument/2006/relationships/image" Target="../media/image4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1.xml"/><Relationship Id="rId3" Type="http://schemas.openxmlformats.org/officeDocument/2006/relationships/hyperlink" Target="https://view.genial.ly/64bfd39118a01f00110e3e08/presentation-manual-de-practica-data-engineering" TargetMode="External"/><Relationship Id="rId4" Type="http://schemas.openxmlformats.org/officeDocument/2006/relationships/hyperlink" Target="https://view.genial.ly/64bfd39118a01f00110e3e08/presentation-manual-de-practica-data-engineerin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xml"/><Relationship Id="rId3"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xml"/><Relationship Id="rId3" Type="http://schemas.openxmlformats.org/officeDocument/2006/relationships/image" Target="../media/image52.png"/><Relationship Id="rId4" Type="http://schemas.openxmlformats.org/officeDocument/2006/relationships/image" Target="../media/image55.png"/><Relationship Id="rId5" Type="http://schemas.openxmlformats.org/officeDocument/2006/relationships/hyperlink" Target="https://view.genial.ly/632b8515e05871001041f5ce/interactive-content-de-microdesafio-s1-escape-room" TargetMode="External"/><Relationship Id="rId6" Type="http://schemas.openxmlformats.org/officeDocument/2006/relationships/image" Target="../media/image3.png"/><Relationship Id="rId7" Type="http://schemas.openxmlformats.org/officeDocument/2006/relationships/image" Target="../media/image6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5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¡Les damos la bienvenida!</a:t>
            </a:r>
            <a:endParaRPr b="1" i="0" sz="4000" u="none" cap="none" strike="noStrike">
              <a:solidFill>
                <a:srgbClr val="EAFF6A"/>
              </a:solidFill>
              <a:latin typeface="DM Sans"/>
              <a:ea typeface="DM Sans"/>
              <a:cs typeface="DM Sans"/>
              <a:sym typeface="DM Sans"/>
            </a:endParaRPr>
          </a:p>
        </p:txBody>
      </p:sp>
      <p:sp>
        <p:nvSpPr>
          <p:cNvPr id="156" name="Google Shape;156;p55"/>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¿Comenzamos?</a:t>
            </a:r>
            <a:endParaRPr b="0" i="0" sz="2000" u="none" cap="none" strike="noStrike">
              <a:solidFill>
                <a:schemeClr val="lt1"/>
              </a:solidFill>
              <a:latin typeface="DM Sans"/>
              <a:ea typeface="DM Sans"/>
              <a:cs typeface="DM Sans"/>
              <a:sym typeface="DM Sans"/>
            </a:endParaRPr>
          </a:p>
        </p:txBody>
      </p:sp>
      <p:pic>
        <p:nvPicPr>
          <p:cNvPr descr="Man Dancing on Apple iOS 12.2" id="157" name="Google Shape;157;p55"/>
          <p:cNvPicPr preferRelativeResize="0"/>
          <p:nvPr/>
        </p:nvPicPr>
        <p:blipFill rotWithShape="1">
          <a:blip r:embed="rId3">
            <a:alphaModFix/>
          </a:blip>
          <a:srcRect b="0" l="0" r="0" t="0"/>
          <a:stretch/>
        </p:blipFill>
        <p:spPr>
          <a:xfrm>
            <a:off x="4133900" y="808750"/>
            <a:ext cx="876200" cy="876200"/>
          </a:xfrm>
          <a:prstGeom prst="rect">
            <a:avLst/>
          </a:prstGeom>
          <a:noFill/>
          <a:ln>
            <a:noFill/>
          </a:ln>
        </p:spPr>
      </p:pic>
      <p:pic>
        <p:nvPicPr>
          <p:cNvPr id="158" name="Google Shape;158;p55"/>
          <p:cNvPicPr preferRelativeResize="0"/>
          <p:nvPr/>
        </p:nvPicPr>
        <p:blipFill>
          <a:blip r:embed="rId4">
            <a:alphaModFix/>
          </a:blip>
          <a:stretch>
            <a:fillRect/>
          </a:stretch>
        </p:blipFill>
        <p:spPr>
          <a:xfrm>
            <a:off x="2642225" y="3715025"/>
            <a:ext cx="3859547" cy="1593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64"/>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Big </a:t>
            </a:r>
            <a:r>
              <a:rPr b="1" lang="es" sz="4000">
                <a:solidFill>
                  <a:srgbClr val="EAFF6A"/>
                </a:solidFill>
                <a:latin typeface="DM Sans"/>
                <a:ea typeface="DM Sans"/>
                <a:cs typeface="DM Sans"/>
                <a:sym typeface="DM Sans"/>
              </a:rPr>
              <a:t>Data</a:t>
            </a:r>
            <a:endParaRPr b="1" i="0" sz="4000" u="none" cap="none" strike="noStrike">
              <a:solidFill>
                <a:srgbClr val="EAFF6A"/>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 </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65"/>
          <p:cNvSpPr/>
          <p:nvPr/>
        </p:nvSpPr>
        <p:spPr>
          <a:xfrm>
            <a:off x="1481100" y="1023900"/>
            <a:ext cx="6181800" cy="3095700"/>
          </a:xfrm>
          <a:prstGeom prst="rect">
            <a:avLst/>
          </a:prstGeom>
          <a:solidFill>
            <a:srgbClr val="C9CBD8">
              <a:alpha val="3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5"/>
          <p:cNvSpPr txBox="1"/>
          <p:nvPr/>
        </p:nvSpPr>
        <p:spPr>
          <a:xfrm>
            <a:off x="1905000" y="2202300"/>
            <a:ext cx="5372100" cy="101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3000"/>
              <a:buFont typeface="Arial"/>
              <a:buNone/>
            </a:pPr>
            <a:r>
              <a:rPr lang="es" sz="3000">
                <a:solidFill>
                  <a:schemeClr val="dk1"/>
                </a:solidFill>
                <a:latin typeface="DM Sans"/>
                <a:ea typeface="DM Sans"/>
                <a:cs typeface="DM Sans"/>
                <a:sym typeface="DM Sans"/>
              </a:rPr>
              <a:t>Las </a:t>
            </a:r>
            <a:r>
              <a:rPr b="1" lang="es" sz="3000">
                <a:solidFill>
                  <a:schemeClr val="dk1"/>
                </a:solidFill>
                <a:latin typeface="DM Sans"/>
                <a:ea typeface="DM Sans"/>
                <a:cs typeface="DM Sans"/>
                <a:sym typeface="DM Sans"/>
              </a:rPr>
              <a:t>3</a:t>
            </a:r>
            <a:r>
              <a:rPr lang="es" sz="3000">
                <a:solidFill>
                  <a:schemeClr val="dk1"/>
                </a:solidFill>
                <a:latin typeface="DM Sans"/>
                <a:ea typeface="DM Sans"/>
                <a:cs typeface="DM Sans"/>
                <a:sym typeface="DM Sans"/>
              </a:rPr>
              <a:t> Vs</a:t>
            </a:r>
            <a:endParaRPr sz="3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sz="30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6"/>
          <p:cNvSpPr txBox="1"/>
          <p:nvPr/>
        </p:nvSpPr>
        <p:spPr>
          <a:xfrm>
            <a:off x="475500" y="971050"/>
            <a:ext cx="48495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Recuperamos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a:t>
            </a:r>
            <a:r>
              <a:rPr b="1" i="0" lang="es" sz="4000" u="none" cap="none" strike="noStrike">
                <a:solidFill>
                  <a:schemeClr val="dk1"/>
                </a:solidFill>
                <a:latin typeface="DM Sans"/>
                <a:ea typeface="DM Sans"/>
                <a:cs typeface="DM Sans"/>
                <a:sym typeface="DM Sans"/>
              </a:rPr>
              <a:t> tema de las 3Vs</a:t>
            </a:r>
            <a:endParaRPr b="1" i="0" sz="4000" u="none" cap="none" strike="noStrike">
              <a:solidFill>
                <a:schemeClr val="dk1"/>
              </a:solidFill>
              <a:latin typeface="DM Sans"/>
              <a:ea typeface="DM Sans"/>
              <a:cs typeface="DM Sans"/>
              <a:sym typeface="DM Sans"/>
            </a:endParaRPr>
          </a:p>
        </p:txBody>
      </p:sp>
      <p:sp>
        <p:nvSpPr>
          <p:cNvPr id="316" name="Google Shape;316;p66"/>
          <p:cNvSpPr txBox="1"/>
          <p:nvPr/>
        </p:nvSpPr>
        <p:spPr>
          <a:xfrm>
            <a:off x="475500" y="2515575"/>
            <a:ext cx="5088600" cy="2134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lang="es">
                <a:solidFill>
                  <a:schemeClr val="dk1"/>
                </a:solidFill>
                <a:latin typeface="DM Sans"/>
                <a:ea typeface="DM Sans"/>
                <a:cs typeface="DM Sans"/>
                <a:sym typeface="DM Sans"/>
              </a:rPr>
              <a:t>Como se mencionó en el video el Big Data cumple con 3 requerimientos, conocidas como las 3V:</a:t>
            </a:r>
            <a:endParaRPr>
              <a:solidFill>
                <a:schemeClr val="dk1"/>
              </a:solidFill>
              <a:latin typeface="DM Sans"/>
              <a:ea typeface="DM Sans"/>
              <a:cs typeface="DM Sans"/>
              <a:sym typeface="DM Sans"/>
            </a:endParaRPr>
          </a:p>
          <a:p>
            <a:pPr indent="-317500" lvl="0" marL="457200" marR="0" rtl="0" algn="l">
              <a:lnSpc>
                <a:spcPct val="115000"/>
              </a:lnSpc>
              <a:spcBef>
                <a:spcPts val="0"/>
              </a:spcBef>
              <a:spcAft>
                <a:spcPts val="0"/>
              </a:spcAft>
              <a:buClr>
                <a:schemeClr val="dk2"/>
              </a:buClr>
              <a:buSzPts val="1400"/>
              <a:buFont typeface="DM Sans"/>
              <a:buAutoNum type="arabicPeriod"/>
            </a:pPr>
            <a:r>
              <a:rPr lang="es">
                <a:solidFill>
                  <a:schemeClr val="dk1"/>
                </a:solidFill>
                <a:latin typeface="DM Sans"/>
                <a:ea typeface="DM Sans"/>
                <a:cs typeface="DM Sans"/>
                <a:sym typeface="DM Sans"/>
              </a:rPr>
              <a:t>Volumen</a:t>
            </a:r>
            <a:endParaRPr>
              <a:solidFill>
                <a:schemeClr val="dk1"/>
              </a:solidFill>
              <a:latin typeface="DM Sans"/>
              <a:ea typeface="DM Sans"/>
              <a:cs typeface="DM Sans"/>
              <a:sym typeface="DM Sans"/>
            </a:endParaRPr>
          </a:p>
          <a:p>
            <a:pPr indent="-317500" lvl="0" marL="457200" marR="0" rtl="0" algn="l">
              <a:lnSpc>
                <a:spcPct val="115000"/>
              </a:lnSpc>
              <a:spcBef>
                <a:spcPts val="0"/>
              </a:spcBef>
              <a:spcAft>
                <a:spcPts val="0"/>
              </a:spcAft>
              <a:buClr>
                <a:schemeClr val="dk2"/>
              </a:buClr>
              <a:buSzPts val="1400"/>
              <a:buFont typeface="DM Sans"/>
              <a:buAutoNum type="arabicPeriod"/>
            </a:pPr>
            <a:r>
              <a:rPr lang="es">
                <a:solidFill>
                  <a:schemeClr val="dk1"/>
                </a:solidFill>
                <a:latin typeface="DM Sans"/>
                <a:ea typeface="DM Sans"/>
                <a:cs typeface="DM Sans"/>
                <a:sym typeface="DM Sans"/>
              </a:rPr>
              <a:t>Velocidad </a:t>
            </a:r>
            <a:endParaRPr>
              <a:solidFill>
                <a:schemeClr val="dk1"/>
              </a:solidFill>
              <a:latin typeface="DM Sans"/>
              <a:ea typeface="DM Sans"/>
              <a:cs typeface="DM Sans"/>
              <a:sym typeface="DM Sans"/>
            </a:endParaRPr>
          </a:p>
          <a:p>
            <a:pPr indent="-317500" lvl="0" marL="457200" marR="0" rtl="0" algn="l">
              <a:lnSpc>
                <a:spcPct val="115000"/>
              </a:lnSpc>
              <a:spcBef>
                <a:spcPts val="0"/>
              </a:spcBef>
              <a:spcAft>
                <a:spcPts val="0"/>
              </a:spcAft>
              <a:buClr>
                <a:schemeClr val="dk2"/>
              </a:buClr>
              <a:buSzPts val="1400"/>
              <a:buFont typeface="DM Sans"/>
              <a:buAutoNum type="arabicPeriod"/>
            </a:pPr>
            <a:r>
              <a:rPr lang="es">
                <a:solidFill>
                  <a:schemeClr val="dk1"/>
                </a:solidFill>
                <a:latin typeface="DM Sans"/>
                <a:ea typeface="DM Sans"/>
                <a:cs typeface="DM Sans"/>
                <a:sym typeface="DM Sans"/>
              </a:rPr>
              <a:t>Variedad</a:t>
            </a:r>
            <a:endParaRPr>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t/>
            </a:r>
            <a:endParaRPr>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rPr lang="es">
                <a:solidFill>
                  <a:schemeClr val="dk1"/>
                </a:solidFill>
                <a:latin typeface="DM Sans"/>
                <a:ea typeface="DM Sans"/>
                <a:cs typeface="DM Sans"/>
                <a:sym typeface="DM Sans"/>
              </a:rPr>
              <a:t>Las cuales veremos con mayor detalle ahora.</a:t>
            </a:r>
            <a:endParaRPr>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pic>
        <p:nvPicPr>
          <p:cNvPr id="317" name="Google Shape;317;p6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318" name="Google Shape;318;p66"/>
          <p:cNvSpPr txBox="1"/>
          <p:nvPr/>
        </p:nvSpPr>
        <p:spPr>
          <a:xfrm>
            <a:off x="930550" y="468275"/>
            <a:ext cx="382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pic>
        <p:nvPicPr>
          <p:cNvPr id="319" name="Google Shape;319;p66"/>
          <p:cNvPicPr preferRelativeResize="0"/>
          <p:nvPr/>
        </p:nvPicPr>
        <p:blipFill rotWithShape="1">
          <a:blip r:embed="rId4">
            <a:alphaModFix/>
          </a:blip>
          <a:srcRect b="0" l="0" r="0" t="0"/>
          <a:stretch/>
        </p:blipFill>
        <p:spPr>
          <a:xfrm>
            <a:off x="5673600" y="0"/>
            <a:ext cx="3470406" cy="5143500"/>
          </a:xfrm>
          <a:prstGeom prst="rect">
            <a:avLst/>
          </a:prstGeom>
          <a:noFill/>
          <a:ln>
            <a:noFill/>
          </a:ln>
        </p:spPr>
      </p:pic>
      <p:pic>
        <p:nvPicPr>
          <p:cNvPr id="320" name="Google Shape;320;p6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321" name="Google Shape;321;p66"/>
          <p:cNvSpPr txBox="1"/>
          <p:nvPr/>
        </p:nvSpPr>
        <p:spPr>
          <a:xfrm>
            <a:off x="930550" y="468275"/>
            <a:ext cx="4694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VIDEO N°</a:t>
            </a:r>
            <a:r>
              <a:rPr lang="es" sz="1600">
                <a:solidFill>
                  <a:schemeClr val="dk1"/>
                </a:solidFill>
                <a:latin typeface="DM Sans"/>
                <a:ea typeface="DM Sans"/>
                <a:cs typeface="DM Sans"/>
                <a:sym typeface="DM Sans"/>
              </a:rPr>
              <a:t>2.1</a:t>
            </a:r>
            <a:r>
              <a:rPr b="0" i="0" lang="es" sz="1600" u="none" cap="none" strike="noStrike">
                <a:solidFill>
                  <a:schemeClr val="dk1"/>
                </a:solidFill>
                <a:latin typeface="DM Sans"/>
                <a:ea typeface="DM Sans"/>
                <a:cs typeface="DM Sans"/>
                <a:sym typeface="DM Sans"/>
              </a:rPr>
              <a:t> - </a:t>
            </a:r>
            <a:r>
              <a:rPr lang="es" sz="1600">
                <a:solidFill>
                  <a:schemeClr val="dk1"/>
                </a:solidFill>
                <a:latin typeface="DM Sans"/>
                <a:ea typeface="DM Sans"/>
                <a:cs typeface="DM Sans"/>
                <a:sym typeface="DM Sans"/>
              </a:rPr>
              <a:t>El origen del Big Data y su popularidad</a:t>
            </a:r>
            <a:endParaRPr b="0" i="0" sz="1400" u="none" cap="none" strike="noStrike">
              <a:solidFill>
                <a:schemeClr val="dk1"/>
              </a:solidFill>
              <a:latin typeface="DM Sans"/>
              <a:ea typeface="DM Sans"/>
              <a:cs typeface="DM Sans"/>
              <a:sym typeface="DM Sans"/>
            </a:endParaRPr>
          </a:p>
        </p:txBody>
      </p:sp>
      <p:grpSp>
        <p:nvGrpSpPr>
          <p:cNvPr id="322" name="Google Shape;322;p66"/>
          <p:cNvGrpSpPr/>
          <p:nvPr/>
        </p:nvGrpSpPr>
        <p:grpSpPr>
          <a:xfrm>
            <a:off x="475509" y="468284"/>
            <a:ext cx="431100" cy="431100"/>
            <a:chOff x="1620134" y="2715534"/>
            <a:chExt cx="431100" cy="431100"/>
          </a:xfrm>
        </p:grpSpPr>
        <p:sp>
          <p:nvSpPr>
            <p:cNvPr id="323" name="Google Shape;323;p66"/>
            <p:cNvSpPr/>
            <p:nvPr/>
          </p:nvSpPr>
          <p:spPr>
            <a:xfrm>
              <a:off x="1620134" y="27155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DM Sans"/>
                <a:ea typeface="DM Sans"/>
                <a:cs typeface="DM Sans"/>
                <a:sym typeface="DM Sans"/>
              </a:endParaRPr>
            </a:p>
          </p:txBody>
        </p:sp>
        <p:sp>
          <p:nvSpPr>
            <p:cNvPr id="324" name="Google Shape;324;p66"/>
            <p:cNvSpPr txBox="1"/>
            <p:nvPr/>
          </p:nvSpPr>
          <p:spPr>
            <a:xfrm>
              <a:off x="1648707" y="2746418"/>
              <a:ext cx="251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67"/>
          <p:cNvPicPr preferRelativeResize="0"/>
          <p:nvPr/>
        </p:nvPicPr>
        <p:blipFill rotWithShape="1">
          <a:blip r:embed="rId3">
            <a:alphaModFix/>
          </a:blip>
          <a:srcRect b="0" l="8293" r="11571" t="0"/>
          <a:stretch/>
        </p:blipFill>
        <p:spPr>
          <a:xfrm>
            <a:off x="5846625" y="-6775"/>
            <a:ext cx="3297375" cy="5143499"/>
          </a:xfrm>
          <a:prstGeom prst="rect">
            <a:avLst/>
          </a:prstGeom>
          <a:noFill/>
          <a:ln>
            <a:noFill/>
          </a:ln>
        </p:spPr>
      </p:pic>
      <p:sp>
        <p:nvSpPr>
          <p:cNvPr id="330" name="Google Shape;330;p67"/>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Velocidad</a:t>
            </a:r>
            <a:endParaRPr b="1" i="0" sz="4000" u="none" cap="none" strike="noStrike">
              <a:solidFill>
                <a:schemeClr val="dk1"/>
              </a:solidFill>
              <a:latin typeface="DM Sans"/>
              <a:ea typeface="DM Sans"/>
              <a:cs typeface="DM Sans"/>
              <a:sym typeface="DM Sans"/>
            </a:endParaRPr>
          </a:p>
        </p:txBody>
      </p:sp>
      <p:pic>
        <p:nvPicPr>
          <p:cNvPr id="331" name="Google Shape;331;p67"/>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32" name="Google Shape;332;p67"/>
          <p:cNvSpPr txBox="1"/>
          <p:nvPr/>
        </p:nvSpPr>
        <p:spPr>
          <a:xfrm>
            <a:off x="549525" y="2192888"/>
            <a:ext cx="49872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La información llega continuamente. La gran velocidad con la que llega y se adquiere información permite entender cada vez más a los datos.</a:t>
            </a:r>
            <a:endParaRPr sz="1350">
              <a:latin typeface="DM Sans"/>
              <a:ea typeface="DM Sans"/>
              <a:cs typeface="DM Sans"/>
              <a:sym typeface="DM Sans"/>
            </a:endParaRPr>
          </a:p>
        </p:txBody>
      </p:sp>
      <p:grpSp>
        <p:nvGrpSpPr>
          <p:cNvPr id="333" name="Google Shape;333;p67"/>
          <p:cNvGrpSpPr/>
          <p:nvPr/>
        </p:nvGrpSpPr>
        <p:grpSpPr>
          <a:xfrm>
            <a:off x="457375" y="4649075"/>
            <a:ext cx="6857700" cy="556500"/>
            <a:chOff x="457375" y="4649075"/>
            <a:chExt cx="6857700" cy="556500"/>
          </a:xfrm>
        </p:grpSpPr>
        <p:sp>
          <p:nvSpPr>
            <p:cNvPr id="334" name="Google Shape;334;p67"/>
            <p:cNvSpPr txBox="1"/>
            <p:nvPr/>
          </p:nvSpPr>
          <p:spPr>
            <a:xfrm>
              <a:off x="683275" y="4649075"/>
              <a:ext cx="6631800" cy="55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Este tema se relaciona con el video </a:t>
              </a:r>
              <a:r>
                <a:rPr lang="es" sz="1100">
                  <a:solidFill>
                    <a:schemeClr val="dk2"/>
                  </a:solidFill>
                  <a:latin typeface="DM Sans"/>
                  <a:ea typeface="DM Sans"/>
                  <a:cs typeface="DM Sans"/>
                  <a:sym typeface="DM Sans"/>
                </a:rPr>
                <a:t>2.1 El origen del Big Data y su popularidad</a:t>
              </a:r>
              <a:endParaRPr sz="1100">
                <a:solidFill>
                  <a:schemeClr val="dk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lang="es" sz="1100">
                  <a:solidFill>
                    <a:schemeClr val="dk2"/>
                  </a:solidFill>
                  <a:latin typeface="DM Sans"/>
                  <a:ea typeface="DM Sans"/>
                  <a:cs typeface="DM Sans"/>
                  <a:sym typeface="DM Sans"/>
                </a:rPr>
                <a:t>Fuente de imagen: </a:t>
              </a:r>
              <a:r>
                <a:rPr lang="es" sz="1150">
                  <a:solidFill>
                    <a:schemeClr val="hlink"/>
                  </a:solidFill>
                  <a:highlight>
                    <a:srgbClr val="FFFFFF"/>
                  </a:highlight>
                  <a:uFill>
                    <a:noFill/>
                  </a:uFill>
                  <a:latin typeface="Helvetica Neue"/>
                  <a:ea typeface="Helvetica Neue"/>
                  <a:cs typeface="Helvetica Neue"/>
                  <a:sym typeface="Helvetica Neue"/>
                  <a:hlinkClick r:id="rId5"/>
                </a:rPr>
                <a:t>Saffu</a:t>
              </a:r>
              <a:endParaRPr sz="1100">
                <a:solidFill>
                  <a:schemeClr val="dk2"/>
                </a:solidFill>
                <a:latin typeface="DM Sans"/>
                <a:ea typeface="DM Sans"/>
                <a:cs typeface="DM Sans"/>
                <a:sym typeface="DM Sans"/>
              </a:endParaRPr>
            </a:p>
          </p:txBody>
        </p:sp>
        <p:pic>
          <p:nvPicPr>
            <p:cNvPr id="335" name="Google Shape;335;p67"/>
            <p:cNvPicPr preferRelativeResize="0"/>
            <p:nvPr/>
          </p:nvPicPr>
          <p:blipFill rotWithShape="1">
            <a:blip r:embed="rId6">
              <a:alphaModFix/>
            </a:blip>
            <a:srcRect b="0" l="0" r="0" t="0"/>
            <a:stretch/>
          </p:blipFill>
          <p:spPr>
            <a:xfrm>
              <a:off x="457375" y="4713113"/>
              <a:ext cx="225900" cy="22590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68"/>
          <p:cNvPicPr preferRelativeResize="0"/>
          <p:nvPr/>
        </p:nvPicPr>
        <p:blipFill rotWithShape="1">
          <a:blip r:embed="rId3">
            <a:alphaModFix/>
          </a:blip>
          <a:srcRect b="0" l="14522" r="0" t="0"/>
          <a:stretch/>
        </p:blipFill>
        <p:spPr>
          <a:xfrm>
            <a:off x="5846627" y="0"/>
            <a:ext cx="3297375" cy="5143499"/>
          </a:xfrm>
          <a:prstGeom prst="rect">
            <a:avLst/>
          </a:prstGeom>
          <a:noFill/>
          <a:ln>
            <a:noFill/>
          </a:ln>
        </p:spPr>
      </p:pic>
      <p:sp>
        <p:nvSpPr>
          <p:cNvPr id="341" name="Google Shape;341;p68"/>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Volumen</a:t>
            </a:r>
            <a:endParaRPr b="1" i="0" sz="4000" u="none" cap="none" strike="noStrike">
              <a:solidFill>
                <a:schemeClr val="dk1"/>
              </a:solidFill>
              <a:latin typeface="DM Sans"/>
              <a:ea typeface="DM Sans"/>
              <a:cs typeface="DM Sans"/>
              <a:sym typeface="DM Sans"/>
            </a:endParaRPr>
          </a:p>
        </p:txBody>
      </p:sp>
      <p:pic>
        <p:nvPicPr>
          <p:cNvPr id="342" name="Google Shape;342;p6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43" name="Google Shape;343;p68"/>
          <p:cNvSpPr txBox="1"/>
          <p:nvPr/>
        </p:nvSpPr>
        <p:spPr>
          <a:xfrm>
            <a:off x="549525" y="2192888"/>
            <a:ext cx="49872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La Big Data se compone por grandes cantidades de información almacenada en distintos repositorios. Para el 2020 estamos hablando de cerca de 40 zettabytes que representa un incremento de aproximadamente 300 veces respecto a 2005. Muchas compañías cuentan con Terabytes o incluso Petabytes de información en servidores.</a:t>
            </a:r>
            <a:endParaRPr sz="1350">
              <a:latin typeface="DM Sans"/>
              <a:ea typeface="DM Sans"/>
              <a:cs typeface="DM Sans"/>
              <a:sym typeface="DM Sans"/>
            </a:endParaRPr>
          </a:p>
        </p:txBody>
      </p:sp>
      <p:grpSp>
        <p:nvGrpSpPr>
          <p:cNvPr id="344" name="Google Shape;344;p68"/>
          <p:cNvGrpSpPr/>
          <p:nvPr/>
        </p:nvGrpSpPr>
        <p:grpSpPr>
          <a:xfrm>
            <a:off x="457375" y="4649075"/>
            <a:ext cx="6857700" cy="556500"/>
            <a:chOff x="457375" y="4649075"/>
            <a:chExt cx="6857700" cy="556500"/>
          </a:xfrm>
        </p:grpSpPr>
        <p:sp>
          <p:nvSpPr>
            <p:cNvPr id="345" name="Google Shape;345;p68"/>
            <p:cNvSpPr txBox="1"/>
            <p:nvPr/>
          </p:nvSpPr>
          <p:spPr>
            <a:xfrm>
              <a:off x="683275" y="4649075"/>
              <a:ext cx="6631800" cy="55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Este tema se relaciona con el video </a:t>
              </a:r>
              <a:r>
                <a:rPr lang="es" sz="1100">
                  <a:solidFill>
                    <a:schemeClr val="dk2"/>
                  </a:solidFill>
                  <a:latin typeface="DM Sans"/>
                  <a:ea typeface="DM Sans"/>
                  <a:cs typeface="DM Sans"/>
                  <a:sym typeface="DM Sans"/>
                </a:rPr>
                <a:t>2</a:t>
              </a:r>
              <a:r>
                <a:rPr lang="es" sz="1100">
                  <a:solidFill>
                    <a:schemeClr val="dk2"/>
                  </a:solidFill>
                  <a:latin typeface="DM Sans"/>
                  <a:ea typeface="DM Sans"/>
                  <a:cs typeface="DM Sans"/>
                  <a:sym typeface="DM Sans"/>
                </a:rPr>
                <a:t>.1 El origen del Big Data y su popularidad</a:t>
              </a:r>
              <a:endParaRPr sz="1100">
                <a:solidFill>
                  <a:schemeClr val="dk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lang="es" sz="1100">
                  <a:solidFill>
                    <a:schemeClr val="dk2"/>
                  </a:solidFill>
                  <a:latin typeface="DM Sans"/>
                  <a:ea typeface="DM Sans"/>
                  <a:cs typeface="DM Sans"/>
                  <a:sym typeface="DM Sans"/>
                </a:rPr>
                <a:t>Fuente de imagen: </a:t>
              </a:r>
              <a:r>
                <a:rPr lang="es" sz="1150" u="sng">
                  <a:solidFill>
                    <a:schemeClr val="hlink"/>
                  </a:solidFill>
                  <a:highlight>
                    <a:srgbClr val="FFFFFF"/>
                  </a:highlight>
                  <a:latin typeface="Helvetica Neue"/>
                  <a:ea typeface="Helvetica Neue"/>
                  <a:cs typeface="Helvetica Neue"/>
                  <a:sym typeface="Helvetica Neue"/>
                  <a:hlinkClick r:id="rId5"/>
                </a:rPr>
                <a:t> Krzysztof Kowalik</a:t>
              </a:r>
              <a:endParaRPr sz="1100">
                <a:solidFill>
                  <a:schemeClr val="dk2"/>
                </a:solidFill>
                <a:latin typeface="DM Sans"/>
                <a:ea typeface="DM Sans"/>
                <a:cs typeface="DM Sans"/>
                <a:sym typeface="DM Sans"/>
              </a:endParaRPr>
            </a:p>
          </p:txBody>
        </p:sp>
        <p:pic>
          <p:nvPicPr>
            <p:cNvPr id="346" name="Google Shape;346;p68"/>
            <p:cNvPicPr preferRelativeResize="0"/>
            <p:nvPr/>
          </p:nvPicPr>
          <p:blipFill rotWithShape="1">
            <a:blip r:embed="rId6">
              <a:alphaModFix/>
            </a:blip>
            <a:srcRect b="0" l="0" r="0" t="0"/>
            <a:stretch/>
          </p:blipFill>
          <p:spPr>
            <a:xfrm>
              <a:off x="457375" y="4713113"/>
              <a:ext cx="225900" cy="22590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69"/>
          <p:cNvPicPr preferRelativeResize="0"/>
          <p:nvPr/>
        </p:nvPicPr>
        <p:blipFill>
          <a:blip r:embed="rId3">
            <a:alphaModFix/>
          </a:blip>
          <a:stretch>
            <a:fillRect/>
          </a:stretch>
        </p:blipFill>
        <p:spPr>
          <a:xfrm>
            <a:off x="6441645" y="0"/>
            <a:ext cx="2702358" cy="5143501"/>
          </a:xfrm>
          <a:prstGeom prst="rect">
            <a:avLst/>
          </a:prstGeom>
          <a:noFill/>
          <a:ln>
            <a:noFill/>
          </a:ln>
        </p:spPr>
      </p:pic>
      <p:sp>
        <p:nvSpPr>
          <p:cNvPr id="352" name="Google Shape;352;p69"/>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Variedad</a:t>
            </a:r>
            <a:endParaRPr b="1" i="0" sz="4000" u="none" cap="none" strike="noStrike">
              <a:solidFill>
                <a:schemeClr val="dk1"/>
              </a:solidFill>
              <a:latin typeface="DM Sans"/>
              <a:ea typeface="DM Sans"/>
              <a:cs typeface="DM Sans"/>
              <a:sym typeface="DM Sans"/>
            </a:endParaRPr>
          </a:p>
        </p:txBody>
      </p:sp>
      <p:pic>
        <p:nvPicPr>
          <p:cNvPr id="353" name="Google Shape;353;p6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54" name="Google Shape;354;p69"/>
          <p:cNvSpPr txBox="1"/>
          <p:nvPr/>
        </p:nvSpPr>
        <p:spPr>
          <a:xfrm>
            <a:off x="549525" y="2192888"/>
            <a:ext cx="49872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La Big Data contiene la información que utilizan compañías de todo tipo y puede tener múltiples fuentes y distintas formas como: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lang="es" sz="1350">
                <a:latin typeface="DM Sans"/>
                <a:ea typeface="DM Sans"/>
                <a:cs typeface="DM Sans"/>
                <a:sym typeface="DM Sans"/>
              </a:rPr>
              <a:t>Estructurada</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lang="es" sz="1350">
                <a:latin typeface="DM Sans"/>
                <a:ea typeface="DM Sans"/>
                <a:cs typeface="DM Sans"/>
                <a:sym typeface="DM Sans"/>
              </a:rPr>
              <a:t>Semiestructurada</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lang="es" sz="1350">
                <a:latin typeface="DM Sans"/>
                <a:ea typeface="DM Sans"/>
                <a:cs typeface="DM Sans"/>
                <a:sym typeface="DM Sans"/>
              </a:rPr>
              <a:t>No estructurada</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p:txBody>
      </p:sp>
      <p:grpSp>
        <p:nvGrpSpPr>
          <p:cNvPr id="355" name="Google Shape;355;p69"/>
          <p:cNvGrpSpPr/>
          <p:nvPr/>
        </p:nvGrpSpPr>
        <p:grpSpPr>
          <a:xfrm>
            <a:off x="457375" y="4649075"/>
            <a:ext cx="6857700" cy="556500"/>
            <a:chOff x="457375" y="4649075"/>
            <a:chExt cx="6857700" cy="556500"/>
          </a:xfrm>
        </p:grpSpPr>
        <p:sp>
          <p:nvSpPr>
            <p:cNvPr id="356" name="Google Shape;356;p69"/>
            <p:cNvSpPr txBox="1"/>
            <p:nvPr/>
          </p:nvSpPr>
          <p:spPr>
            <a:xfrm>
              <a:off x="683275" y="4649075"/>
              <a:ext cx="6631800" cy="55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Este tema se relaciona con el video </a:t>
              </a:r>
              <a:r>
                <a:rPr lang="es" sz="1100">
                  <a:solidFill>
                    <a:schemeClr val="dk2"/>
                  </a:solidFill>
                  <a:latin typeface="DM Sans"/>
                  <a:ea typeface="DM Sans"/>
                  <a:cs typeface="DM Sans"/>
                  <a:sym typeface="DM Sans"/>
                </a:rPr>
                <a:t>2</a:t>
              </a:r>
              <a:r>
                <a:rPr lang="es" sz="1100">
                  <a:solidFill>
                    <a:schemeClr val="dk2"/>
                  </a:solidFill>
                  <a:latin typeface="DM Sans"/>
                  <a:ea typeface="DM Sans"/>
                  <a:cs typeface="DM Sans"/>
                  <a:sym typeface="DM Sans"/>
                </a:rPr>
                <a:t>.1 El origen del Big Data y su popularidad</a:t>
              </a:r>
              <a:endParaRPr sz="1100">
                <a:solidFill>
                  <a:schemeClr val="dk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lang="es" sz="1100">
                  <a:solidFill>
                    <a:schemeClr val="dk2"/>
                  </a:solidFill>
                  <a:latin typeface="DM Sans"/>
                  <a:ea typeface="DM Sans"/>
                  <a:cs typeface="DM Sans"/>
                  <a:sym typeface="DM Sans"/>
                </a:rPr>
                <a:t>Fuente de imagen: </a:t>
              </a:r>
              <a:r>
                <a:rPr lang="es" sz="1150">
                  <a:solidFill>
                    <a:schemeClr val="hlink"/>
                  </a:solidFill>
                  <a:highlight>
                    <a:srgbClr val="FFFFFF"/>
                  </a:highlight>
                  <a:uFill>
                    <a:noFill/>
                  </a:uFill>
                  <a:latin typeface="Helvetica Neue"/>
                  <a:ea typeface="Helvetica Neue"/>
                  <a:cs typeface="Helvetica Neue"/>
                  <a:sym typeface="Helvetica Neue"/>
                  <a:hlinkClick r:id="rId5"/>
                </a:rPr>
                <a:t>Ruslan Bardash</a:t>
              </a:r>
              <a:endParaRPr sz="1100">
                <a:solidFill>
                  <a:schemeClr val="dk2"/>
                </a:solidFill>
                <a:latin typeface="DM Sans"/>
                <a:ea typeface="DM Sans"/>
                <a:cs typeface="DM Sans"/>
                <a:sym typeface="DM Sans"/>
              </a:endParaRPr>
            </a:p>
          </p:txBody>
        </p:sp>
        <p:pic>
          <p:nvPicPr>
            <p:cNvPr id="357" name="Google Shape;357;p69"/>
            <p:cNvPicPr preferRelativeResize="0"/>
            <p:nvPr/>
          </p:nvPicPr>
          <p:blipFill rotWithShape="1">
            <a:blip r:embed="rId6">
              <a:alphaModFix/>
            </a:blip>
            <a:srcRect b="0" l="0" r="0" t="0"/>
            <a:stretch/>
          </p:blipFill>
          <p:spPr>
            <a:xfrm>
              <a:off x="457375" y="4713113"/>
              <a:ext cx="225900" cy="22590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70"/>
          <p:cNvSpPr/>
          <p:nvPr/>
        </p:nvSpPr>
        <p:spPr>
          <a:xfrm>
            <a:off x="1481100" y="1023900"/>
            <a:ext cx="6181800" cy="3095700"/>
          </a:xfrm>
          <a:prstGeom prst="rect">
            <a:avLst/>
          </a:prstGeom>
          <a:solidFill>
            <a:srgbClr val="C9CBD8">
              <a:alpha val="3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0"/>
          <p:cNvSpPr txBox="1"/>
          <p:nvPr/>
        </p:nvSpPr>
        <p:spPr>
          <a:xfrm>
            <a:off x="1905000" y="2202300"/>
            <a:ext cx="53721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3000">
                <a:solidFill>
                  <a:schemeClr val="dk1"/>
                </a:solidFill>
                <a:latin typeface="DM Sans"/>
                <a:ea typeface="DM Sans"/>
                <a:cs typeface="DM Sans"/>
                <a:sym typeface="DM Sans"/>
              </a:rPr>
              <a:t>Las </a:t>
            </a:r>
            <a:r>
              <a:rPr b="1" lang="es" sz="3000">
                <a:solidFill>
                  <a:schemeClr val="dk1"/>
                </a:solidFill>
                <a:latin typeface="DM Sans"/>
                <a:ea typeface="DM Sans"/>
                <a:cs typeface="DM Sans"/>
                <a:sym typeface="DM Sans"/>
              </a:rPr>
              <a:t>5</a:t>
            </a:r>
            <a:r>
              <a:rPr lang="es" sz="3000">
                <a:solidFill>
                  <a:schemeClr val="dk1"/>
                </a:solidFill>
                <a:latin typeface="DM Sans"/>
                <a:ea typeface="DM Sans"/>
                <a:cs typeface="DM Sans"/>
                <a:sym typeface="DM Sans"/>
              </a:rPr>
              <a:t> Vs</a:t>
            </a:r>
            <a:endParaRPr sz="3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sz="3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sz="30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7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5V’s</a:t>
            </a:r>
            <a:endParaRPr b="1" i="0" sz="4000" u="none" cap="none" strike="noStrike">
              <a:solidFill>
                <a:schemeClr val="dk1"/>
              </a:solidFill>
              <a:latin typeface="DM Sans"/>
              <a:ea typeface="DM Sans"/>
              <a:cs typeface="DM Sans"/>
              <a:sym typeface="DM Sans"/>
            </a:endParaRPr>
          </a:p>
        </p:txBody>
      </p:sp>
      <p:sp>
        <p:nvSpPr>
          <p:cNvPr id="369" name="Google Shape;369;p71"/>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Usualmente analizar Big Data implica hablar de 5V’s en vez de 3V’s añadiendo: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1" lang="es" sz="1350">
                <a:latin typeface="DM Sans"/>
                <a:ea typeface="DM Sans"/>
                <a:cs typeface="DM Sans"/>
                <a:sym typeface="DM Sans"/>
              </a:rPr>
              <a:t>Veracidad</a:t>
            </a:r>
            <a:r>
              <a:rPr lang="es" sz="1350">
                <a:latin typeface="DM Sans"/>
                <a:ea typeface="DM Sans"/>
                <a:cs typeface="DM Sans"/>
                <a:sym typeface="DM Sans"/>
              </a:rPr>
              <a:t>: lo cual se refiere a información de calidad y que realmente represente al fenómeno de estudio</a:t>
            </a:r>
            <a:endParaRPr sz="1350">
              <a:latin typeface="DM Sans"/>
              <a:ea typeface="DM Sans"/>
              <a:cs typeface="DM Sans"/>
              <a:sym typeface="DM Sans"/>
            </a:endParaRPr>
          </a:p>
        </p:txBody>
      </p:sp>
      <p:sp>
        <p:nvSpPr>
          <p:cNvPr id="370" name="Google Shape;370;p71"/>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dk2"/>
              </a:buClr>
              <a:buSzPts val="1350"/>
              <a:buFont typeface="DM Sans"/>
              <a:buChar char="✓"/>
            </a:pPr>
            <a:r>
              <a:rPr b="1" lang="es" sz="1350">
                <a:latin typeface="DM Sans"/>
                <a:ea typeface="DM Sans"/>
                <a:cs typeface="DM Sans"/>
                <a:sym typeface="DM Sans"/>
              </a:rPr>
              <a:t>Valor</a:t>
            </a:r>
            <a:r>
              <a:rPr lang="es" sz="1350">
                <a:latin typeface="DM Sans"/>
                <a:ea typeface="DM Sans"/>
                <a:cs typeface="DM Sans"/>
                <a:sym typeface="DM Sans"/>
              </a:rPr>
              <a:t>: se refiere a la importancia que generan los datos para poder tomar decisiones, generar cambios y adaptarse al entorno </a:t>
            </a:r>
            <a:endParaRPr b="0" i="0" sz="1350" u="none" cap="none" strike="noStrike">
              <a:solidFill>
                <a:srgbClr val="000000"/>
              </a:solidFill>
              <a:latin typeface="DM Sans"/>
              <a:ea typeface="DM Sans"/>
              <a:cs typeface="DM Sans"/>
              <a:sym typeface="DM Sans"/>
            </a:endParaRPr>
          </a:p>
        </p:txBody>
      </p:sp>
      <p:grpSp>
        <p:nvGrpSpPr>
          <p:cNvPr id="371" name="Google Shape;371;p71"/>
          <p:cNvGrpSpPr/>
          <p:nvPr/>
        </p:nvGrpSpPr>
        <p:grpSpPr>
          <a:xfrm>
            <a:off x="457375" y="4649075"/>
            <a:ext cx="6857700" cy="354000"/>
            <a:chOff x="457375" y="4649075"/>
            <a:chExt cx="6857700" cy="354000"/>
          </a:xfrm>
        </p:grpSpPr>
        <p:sp>
          <p:nvSpPr>
            <p:cNvPr id="372" name="Google Shape;372;p71"/>
            <p:cNvSpPr txBox="1"/>
            <p:nvPr/>
          </p:nvSpPr>
          <p:spPr>
            <a:xfrm>
              <a:off x="683275" y="4649075"/>
              <a:ext cx="663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100">
                  <a:solidFill>
                    <a:schemeClr val="dk2"/>
                  </a:solidFill>
                  <a:latin typeface="DM Sans"/>
                  <a:ea typeface="DM Sans"/>
                  <a:cs typeface="DM Sans"/>
                  <a:sym typeface="DM Sans"/>
                </a:rPr>
                <a:t>Este tema se relaciona con el video 2.1 El origen del Big Data y su popularidad</a:t>
              </a:r>
              <a:endParaRPr sz="1100">
                <a:solidFill>
                  <a:schemeClr val="dk2"/>
                </a:solidFill>
                <a:latin typeface="DM Sans"/>
                <a:ea typeface="DM Sans"/>
                <a:cs typeface="DM Sans"/>
                <a:sym typeface="DM Sans"/>
              </a:endParaRPr>
            </a:p>
          </p:txBody>
        </p:sp>
        <p:pic>
          <p:nvPicPr>
            <p:cNvPr id="373" name="Google Shape;373;p71"/>
            <p:cNvPicPr preferRelativeResize="0"/>
            <p:nvPr/>
          </p:nvPicPr>
          <p:blipFill rotWithShape="1">
            <a:blip r:embed="rId3">
              <a:alphaModFix/>
            </a:blip>
            <a:srcRect b="0" l="0" r="0" t="0"/>
            <a:stretch/>
          </p:blipFill>
          <p:spPr>
            <a:xfrm>
              <a:off x="457375" y="4713113"/>
              <a:ext cx="225900" cy="22590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72"/>
          <p:cNvSpPr txBox="1"/>
          <p:nvPr/>
        </p:nvSpPr>
        <p:spPr>
          <a:xfrm>
            <a:off x="1404863" y="1941375"/>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Introducción a </a:t>
            </a:r>
            <a:r>
              <a:rPr b="1" lang="es" sz="4000">
                <a:solidFill>
                  <a:srgbClr val="EAFF6A"/>
                </a:solidFill>
                <a:latin typeface="DM Sans"/>
                <a:ea typeface="DM Sans"/>
                <a:cs typeface="DM Sans"/>
                <a:sym typeface="DM Sans"/>
              </a:rPr>
              <a:t>Data Engineering</a:t>
            </a:r>
            <a:endParaRPr b="1" i="0" sz="4000" u="none" cap="none" strike="noStrike">
              <a:solidFill>
                <a:srgbClr val="EAFF6A"/>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 </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grpSp>
        <p:nvGrpSpPr>
          <p:cNvPr id="383" name="Google Shape;383;p73"/>
          <p:cNvGrpSpPr/>
          <p:nvPr/>
        </p:nvGrpSpPr>
        <p:grpSpPr>
          <a:xfrm>
            <a:off x="475520" y="468281"/>
            <a:ext cx="738900" cy="738900"/>
            <a:chOff x="475520" y="468281"/>
            <a:chExt cx="738900" cy="738900"/>
          </a:xfrm>
        </p:grpSpPr>
        <p:sp>
          <p:nvSpPr>
            <p:cNvPr id="384" name="Google Shape;384;p73"/>
            <p:cNvSpPr/>
            <p:nvPr/>
          </p:nvSpPr>
          <p:spPr>
            <a:xfrm>
              <a:off x="475520" y="468281"/>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5" name="Google Shape;385;p73" title="ícono para pensar"/>
            <p:cNvPicPr preferRelativeResize="0"/>
            <p:nvPr/>
          </p:nvPicPr>
          <p:blipFill>
            <a:blip r:embed="rId3">
              <a:alphaModFix/>
            </a:blip>
            <a:stretch>
              <a:fillRect/>
            </a:stretch>
          </p:blipFill>
          <p:spPr>
            <a:xfrm>
              <a:off x="611805" y="604611"/>
              <a:ext cx="466208" cy="466208"/>
            </a:xfrm>
            <a:prstGeom prst="rect">
              <a:avLst/>
            </a:prstGeom>
            <a:noFill/>
            <a:ln>
              <a:noFill/>
            </a:ln>
          </p:spPr>
        </p:pic>
      </p:grpSp>
      <p:sp>
        <p:nvSpPr>
          <p:cNvPr id="386" name="Google Shape;386;p73"/>
          <p:cNvSpPr txBox="1"/>
          <p:nvPr/>
        </p:nvSpPr>
        <p:spPr>
          <a:xfrm>
            <a:off x="1447300" y="53767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chemeClr val="dk1"/>
                </a:solidFill>
                <a:latin typeface="DM Sans"/>
                <a:ea typeface="DM Sans"/>
                <a:cs typeface="DM Sans"/>
                <a:sym typeface="DM Sans"/>
              </a:rPr>
              <a:t>Para pensar</a:t>
            </a:r>
            <a:endParaRPr b="1" sz="3500">
              <a:solidFill>
                <a:schemeClr val="dk1"/>
              </a:solidFill>
              <a:latin typeface="DM Sans"/>
              <a:ea typeface="DM Sans"/>
              <a:cs typeface="DM Sans"/>
              <a:sym typeface="DM Sans"/>
            </a:endParaRPr>
          </a:p>
        </p:txBody>
      </p:sp>
      <p:sp>
        <p:nvSpPr>
          <p:cNvPr id="387" name="Google Shape;387;p73"/>
          <p:cNvSpPr txBox="1"/>
          <p:nvPr/>
        </p:nvSpPr>
        <p:spPr>
          <a:xfrm>
            <a:off x="475500" y="147495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dk2"/>
                </a:solidFill>
                <a:latin typeface="DM Sans"/>
                <a:ea typeface="DM Sans"/>
                <a:cs typeface="DM Sans"/>
                <a:sym typeface="DM Sans"/>
              </a:rPr>
              <a:t>¿Qué es para ustedes un Data Engineer? </a:t>
            </a:r>
            <a:endParaRPr sz="2500">
              <a:solidFill>
                <a:schemeClr val="dk2"/>
              </a:solidFill>
              <a:latin typeface="DM Sans"/>
              <a:ea typeface="DM Sans"/>
              <a:cs typeface="DM Sans"/>
              <a:sym typeface="DM Sans"/>
            </a:endParaRPr>
          </a:p>
          <a:p>
            <a:pPr indent="0" lvl="0" marL="0" rtl="0" algn="l">
              <a:spcBef>
                <a:spcPts val="0"/>
              </a:spcBef>
              <a:spcAft>
                <a:spcPts val="0"/>
              </a:spcAft>
              <a:buNone/>
            </a:pPr>
            <a:r>
              <a:rPr lang="es" sz="2500">
                <a:solidFill>
                  <a:schemeClr val="dk2"/>
                </a:solidFill>
                <a:latin typeface="DM Sans"/>
                <a:ea typeface="DM Sans"/>
                <a:cs typeface="DM Sans"/>
                <a:sym typeface="DM Sans"/>
              </a:rPr>
              <a:t>¿Qué hace un Data Engineer?</a:t>
            </a:r>
            <a:endParaRPr sz="2500">
              <a:solidFill>
                <a:schemeClr val="dk2"/>
              </a:solidFill>
              <a:latin typeface="DM Sans"/>
              <a:ea typeface="DM Sans"/>
              <a:cs typeface="DM Sans"/>
              <a:sym typeface="DM Sans"/>
            </a:endParaRPr>
          </a:p>
        </p:txBody>
      </p:sp>
      <p:sp>
        <p:nvSpPr>
          <p:cNvPr id="388" name="Google Shape;388;p73"/>
          <p:cNvSpPr txBox="1"/>
          <p:nvPr/>
        </p:nvSpPr>
        <p:spPr>
          <a:xfrm>
            <a:off x="475500" y="312802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Kahoot</a:t>
            </a:r>
            <a:endParaRPr sz="2000">
              <a:solidFill>
                <a:schemeClr val="dk1"/>
              </a:solidFill>
              <a:latin typeface="DM Sans"/>
              <a:ea typeface="DM Sans"/>
              <a:cs typeface="DM Sans"/>
              <a:sym typeface="DM Sans"/>
            </a:endParaRPr>
          </a:p>
        </p:txBody>
      </p:sp>
      <p:grpSp>
        <p:nvGrpSpPr>
          <p:cNvPr id="389" name="Google Shape;389;p73"/>
          <p:cNvGrpSpPr/>
          <p:nvPr/>
        </p:nvGrpSpPr>
        <p:grpSpPr>
          <a:xfrm>
            <a:off x="0" y="-7400"/>
            <a:ext cx="9143925" cy="44400"/>
            <a:chOff x="0" y="-7400"/>
            <a:chExt cx="9143925" cy="44400"/>
          </a:xfrm>
        </p:grpSpPr>
        <p:sp>
          <p:nvSpPr>
            <p:cNvPr id="390" name="Google Shape;390;p73"/>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391" name="Google Shape;391;p73"/>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56"/>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6"/>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165" name="Google Shape;165;p56"/>
          <p:cNvSpPr txBox="1"/>
          <p:nvPr/>
        </p:nvSpPr>
        <p:spPr>
          <a:xfrm>
            <a:off x="3655975" y="2541075"/>
            <a:ext cx="2491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166" name="Google Shape;166;p56"/>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74"/>
          <p:cNvSpPr/>
          <p:nvPr/>
        </p:nvSpPr>
        <p:spPr>
          <a:xfrm>
            <a:off x="1481100" y="1023900"/>
            <a:ext cx="6181800" cy="3095700"/>
          </a:xfrm>
          <a:prstGeom prst="rect">
            <a:avLst/>
          </a:prstGeom>
          <a:solidFill>
            <a:srgbClr val="C9CBD8">
              <a:alpha val="3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4"/>
          <p:cNvSpPr txBox="1"/>
          <p:nvPr/>
        </p:nvSpPr>
        <p:spPr>
          <a:xfrm>
            <a:off x="1905000" y="2202300"/>
            <a:ext cx="5372100" cy="101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3000">
                <a:solidFill>
                  <a:schemeClr val="dk1"/>
                </a:solidFill>
                <a:latin typeface="DM Sans"/>
                <a:ea typeface="DM Sans"/>
                <a:cs typeface="DM Sans"/>
                <a:sym typeface="DM Sans"/>
              </a:rPr>
              <a:t>El trabajo de un Data Engineer</a:t>
            </a:r>
            <a:endParaRPr sz="30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75"/>
          <p:cNvPicPr preferRelativeResize="0"/>
          <p:nvPr/>
        </p:nvPicPr>
        <p:blipFill>
          <a:blip r:embed="rId3">
            <a:alphaModFix/>
          </a:blip>
          <a:stretch>
            <a:fillRect/>
          </a:stretch>
        </p:blipFill>
        <p:spPr>
          <a:xfrm>
            <a:off x="5713321" y="0"/>
            <a:ext cx="3430678" cy="5143501"/>
          </a:xfrm>
          <a:prstGeom prst="rect">
            <a:avLst/>
          </a:prstGeom>
          <a:noFill/>
          <a:ln>
            <a:noFill/>
          </a:ln>
        </p:spPr>
      </p:pic>
      <p:sp>
        <p:nvSpPr>
          <p:cNvPr id="403" name="Google Shape;403;p75"/>
          <p:cNvSpPr txBox="1"/>
          <p:nvPr/>
        </p:nvSpPr>
        <p:spPr>
          <a:xfrm>
            <a:off x="501450" y="8150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Trabajo de un Data Engineer</a:t>
            </a:r>
            <a:endParaRPr b="1" i="0" sz="4000" u="none" cap="none" strike="noStrike">
              <a:solidFill>
                <a:schemeClr val="dk1"/>
              </a:solidFill>
              <a:latin typeface="DM Sans"/>
              <a:ea typeface="DM Sans"/>
              <a:cs typeface="DM Sans"/>
              <a:sym typeface="DM Sans"/>
            </a:endParaRPr>
          </a:p>
        </p:txBody>
      </p:sp>
      <p:pic>
        <p:nvPicPr>
          <p:cNvPr id="404" name="Google Shape;404;p7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05" name="Google Shape;405;p75"/>
          <p:cNvSpPr txBox="1"/>
          <p:nvPr/>
        </p:nvSpPr>
        <p:spPr>
          <a:xfrm>
            <a:off x="457375" y="2353988"/>
            <a:ext cx="49872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Los ingenieros de datos trabajan en una gran variedad de entornos de trabajo con el fin de crear sistemas que permitan la recopilación, administración y conversión de datos sin procesar en información utilizable para que la puedan interpretar y utilizar otros roles enfocados a Data y toma de decisiones dentro de la organización.</a:t>
            </a:r>
            <a:endParaRPr sz="1350">
              <a:latin typeface="DM Sans"/>
              <a:ea typeface="DM Sans"/>
              <a:cs typeface="DM Sans"/>
              <a:sym typeface="DM Sans"/>
            </a:endParaRPr>
          </a:p>
        </p:txBody>
      </p:sp>
      <p:grpSp>
        <p:nvGrpSpPr>
          <p:cNvPr id="406" name="Google Shape;406;p75"/>
          <p:cNvGrpSpPr/>
          <p:nvPr/>
        </p:nvGrpSpPr>
        <p:grpSpPr>
          <a:xfrm>
            <a:off x="457375" y="4649075"/>
            <a:ext cx="6857700" cy="556500"/>
            <a:chOff x="457375" y="4649075"/>
            <a:chExt cx="6857700" cy="556500"/>
          </a:xfrm>
        </p:grpSpPr>
        <p:sp>
          <p:nvSpPr>
            <p:cNvPr id="407" name="Google Shape;407;p75"/>
            <p:cNvSpPr txBox="1"/>
            <p:nvPr/>
          </p:nvSpPr>
          <p:spPr>
            <a:xfrm>
              <a:off x="683275" y="4649075"/>
              <a:ext cx="6631800" cy="55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Este tema se relaciona con </a:t>
              </a:r>
              <a:r>
                <a:rPr lang="es" sz="1100">
                  <a:solidFill>
                    <a:schemeClr val="dk2"/>
                  </a:solidFill>
                  <a:latin typeface="DM Sans"/>
                  <a:ea typeface="DM Sans"/>
                  <a:cs typeface="DM Sans"/>
                  <a:sym typeface="DM Sans"/>
                </a:rPr>
                <a:t>el video 2.2</a:t>
              </a:r>
              <a:r>
                <a:rPr lang="es" sz="1100">
                  <a:solidFill>
                    <a:schemeClr val="dk2"/>
                  </a:solidFill>
                  <a:latin typeface="DM Sans"/>
                  <a:ea typeface="DM Sans"/>
                  <a:cs typeface="DM Sans"/>
                  <a:sym typeface="DM Sans"/>
                </a:rPr>
                <a:t> </a:t>
              </a:r>
              <a:r>
                <a:rPr lang="es" sz="1100">
                  <a:solidFill>
                    <a:schemeClr val="dk2"/>
                  </a:solidFill>
                  <a:latin typeface="DM Sans"/>
                  <a:ea typeface="DM Sans"/>
                  <a:cs typeface="DM Sans"/>
                  <a:sym typeface="DM Sans"/>
                </a:rPr>
                <a:t>El origen del DE en Facebook y Airbnb. </a:t>
              </a:r>
              <a:endParaRPr sz="1100">
                <a:solidFill>
                  <a:schemeClr val="dk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lang="es" sz="1100">
                  <a:solidFill>
                    <a:schemeClr val="dk2"/>
                  </a:solidFill>
                  <a:latin typeface="DM Sans"/>
                  <a:ea typeface="DM Sans"/>
                  <a:cs typeface="DM Sans"/>
                  <a:sym typeface="DM Sans"/>
                </a:rPr>
                <a:t>Fuente de imagen: </a:t>
              </a:r>
              <a:r>
                <a:rPr lang="es" sz="1150">
                  <a:solidFill>
                    <a:schemeClr val="hlink"/>
                  </a:solidFill>
                  <a:highlight>
                    <a:srgbClr val="FFFFFF"/>
                  </a:highlight>
                  <a:uFill>
                    <a:noFill/>
                  </a:uFill>
                  <a:latin typeface="Helvetica Neue"/>
                  <a:ea typeface="Helvetica Neue"/>
                  <a:cs typeface="Helvetica Neue"/>
                  <a:sym typeface="Helvetica Neue"/>
                  <a:hlinkClick r:id="rId5"/>
                </a:rPr>
                <a:t>ThisisEngineering </a:t>
              </a:r>
              <a:endParaRPr sz="1100">
                <a:solidFill>
                  <a:schemeClr val="dk2"/>
                </a:solidFill>
                <a:latin typeface="DM Sans"/>
                <a:ea typeface="DM Sans"/>
                <a:cs typeface="DM Sans"/>
                <a:sym typeface="DM Sans"/>
              </a:endParaRPr>
            </a:p>
          </p:txBody>
        </p:sp>
        <p:pic>
          <p:nvPicPr>
            <p:cNvPr id="408" name="Google Shape;408;p75"/>
            <p:cNvPicPr preferRelativeResize="0"/>
            <p:nvPr/>
          </p:nvPicPr>
          <p:blipFill rotWithShape="1">
            <a:blip r:embed="rId6">
              <a:alphaModFix/>
            </a:blip>
            <a:srcRect b="0" l="0" r="0" t="0"/>
            <a:stretch/>
          </p:blipFill>
          <p:spPr>
            <a:xfrm>
              <a:off x="457375" y="4713113"/>
              <a:ext cx="225900" cy="2259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76"/>
          <p:cNvPicPr preferRelativeResize="0"/>
          <p:nvPr/>
        </p:nvPicPr>
        <p:blipFill>
          <a:blip r:embed="rId3">
            <a:alphaModFix/>
          </a:blip>
          <a:stretch>
            <a:fillRect/>
          </a:stretch>
        </p:blipFill>
        <p:spPr>
          <a:xfrm>
            <a:off x="5713321" y="0"/>
            <a:ext cx="3430678" cy="5143501"/>
          </a:xfrm>
          <a:prstGeom prst="rect">
            <a:avLst/>
          </a:prstGeom>
          <a:noFill/>
          <a:ln>
            <a:noFill/>
          </a:ln>
        </p:spPr>
      </p:pic>
      <p:sp>
        <p:nvSpPr>
          <p:cNvPr id="414" name="Google Shape;414;p76"/>
          <p:cNvSpPr txBox="1"/>
          <p:nvPr/>
        </p:nvSpPr>
        <p:spPr>
          <a:xfrm>
            <a:off x="501450" y="8150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Trabajo de un Data Engineer</a:t>
            </a:r>
            <a:endParaRPr b="1" i="0" sz="4000" u="none" cap="none" strike="noStrike">
              <a:solidFill>
                <a:schemeClr val="dk1"/>
              </a:solidFill>
              <a:latin typeface="DM Sans"/>
              <a:ea typeface="DM Sans"/>
              <a:cs typeface="DM Sans"/>
              <a:sym typeface="DM Sans"/>
            </a:endParaRPr>
          </a:p>
        </p:txBody>
      </p:sp>
      <p:pic>
        <p:nvPicPr>
          <p:cNvPr id="415" name="Google Shape;415;p76"/>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16" name="Google Shape;416;p76"/>
          <p:cNvSpPr txBox="1"/>
          <p:nvPr/>
        </p:nvSpPr>
        <p:spPr>
          <a:xfrm>
            <a:off x="501450" y="2529963"/>
            <a:ext cx="49872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El objetivo principal de los DE consiste en hacer que los datos sean accesibles para que las organizaciones puedan usarlos para evaluar y optimizar su desempeño.</a:t>
            </a:r>
            <a:endParaRPr sz="1350">
              <a:latin typeface="DM Sans"/>
              <a:ea typeface="DM Sans"/>
              <a:cs typeface="DM Sans"/>
              <a:sym typeface="DM Sans"/>
            </a:endParaRPr>
          </a:p>
        </p:txBody>
      </p:sp>
      <p:grpSp>
        <p:nvGrpSpPr>
          <p:cNvPr id="417" name="Google Shape;417;p76"/>
          <p:cNvGrpSpPr/>
          <p:nvPr/>
        </p:nvGrpSpPr>
        <p:grpSpPr>
          <a:xfrm>
            <a:off x="457375" y="4649075"/>
            <a:ext cx="6857700" cy="556500"/>
            <a:chOff x="457375" y="4649075"/>
            <a:chExt cx="6857700" cy="556500"/>
          </a:xfrm>
        </p:grpSpPr>
        <p:sp>
          <p:nvSpPr>
            <p:cNvPr id="418" name="Google Shape;418;p76"/>
            <p:cNvSpPr txBox="1"/>
            <p:nvPr/>
          </p:nvSpPr>
          <p:spPr>
            <a:xfrm>
              <a:off x="683275" y="4649075"/>
              <a:ext cx="6631800" cy="55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Este tema se relaciona con </a:t>
              </a:r>
              <a:r>
                <a:rPr lang="es" sz="1100">
                  <a:solidFill>
                    <a:schemeClr val="dk2"/>
                  </a:solidFill>
                  <a:latin typeface="DM Sans"/>
                  <a:ea typeface="DM Sans"/>
                  <a:cs typeface="DM Sans"/>
                  <a:sym typeface="DM Sans"/>
                </a:rPr>
                <a:t>el video 2.2 El origen del DE en Facebook y Airbnb. </a:t>
              </a:r>
              <a:endParaRPr sz="1100">
                <a:solidFill>
                  <a:schemeClr val="dk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lang="es" sz="1100">
                  <a:solidFill>
                    <a:schemeClr val="dk2"/>
                  </a:solidFill>
                  <a:latin typeface="DM Sans"/>
                  <a:ea typeface="DM Sans"/>
                  <a:cs typeface="DM Sans"/>
                  <a:sym typeface="DM Sans"/>
                </a:rPr>
                <a:t>Fuente de imagen: </a:t>
              </a:r>
              <a:r>
                <a:rPr lang="es" sz="1150">
                  <a:solidFill>
                    <a:schemeClr val="hlink"/>
                  </a:solidFill>
                  <a:highlight>
                    <a:srgbClr val="FFFFFF"/>
                  </a:highlight>
                  <a:uFill>
                    <a:noFill/>
                  </a:uFill>
                  <a:latin typeface="Helvetica Neue"/>
                  <a:ea typeface="Helvetica Neue"/>
                  <a:cs typeface="Helvetica Neue"/>
                  <a:sym typeface="Helvetica Neue"/>
                  <a:hlinkClick r:id="rId5"/>
                </a:rPr>
                <a:t>ThisisEngineering </a:t>
              </a:r>
              <a:endParaRPr sz="1100">
                <a:solidFill>
                  <a:schemeClr val="dk2"/>
                </a:solidFill>
                <a:latin typeface="DM Sans"/>
                <a:ea typeface="DM Sans"/>
                <a:cs typeface="DM Sans"/>
                <a:sym typeface="DM Sans"/>
              </a:endParaRPr>
            </a:p>
          </p:txBody>
        </p:sp>
        <p:pic>
          <p:nvPicPr>
            <p:cNvPr id="419" name="Google Shape;419;p76"/>
            <p:cNvPicPr preferRelativeResize="0"/>
            <p:nvPr/>
          </p:nvPicPr>
          <p:blipFill rotWithShape="1">
            <a:blip r:embed="rId6">
              <a:alphaModFix/>
            </a:blip>
            <a:srcRect b="0" l="0" r="0" t="0"/>
            <a:stretch/>
          </p:blipFill>
          <p:spPr>
            <a:xfrm>
              <a:off x="457375" y="4713113"/>
              <a:ext cx="225900" cy="2259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7"/>
          <p:cNvSpPr txBox="1"/>
          <p:nvPr/>
        </p:nvSpPr>
        <p:spPr>
          <a:xfrm>
            <a:off x="501450" y="529300"/>
            <a:ext cx="8290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Skills de un Data Engineer</a:t>
            </a:r>
            <a:endParaRPr b="1" i="0" sz="4000" u="none" cap="none" strike="noStrike">
              <a:solidFill>
                <a:schemeClr val="dk1"/>
              </a:solidFill>
              <a:latin typeface="DM Sans"/>
              <a:ea typeface="DM Sans"/>
              <a:cs typeface="DM Sans"/>
              <a:sym typeface="DM Sans"/>
            </a:endParaRPr>
          </a:p>
        </p:txBody>
      </p:sp>
      <p:pic>
        <p:nvPicPr>
          <p:cNvPr id="425" name="Google Shape;425;p7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426" name="Google Shape;426;p77"/>
          <p:cNvGrpSpPr/>
          <p:nvPr/>
        </p:nvGrpSpPr>
        <p:grpSpPr>
          <a:xfrm>
            <a:off x="457375" y="4649075"/>
            <a:ext cx="6857700" cy="354000"/>
            <a:chOff x="457375" y="4649075"/>
            <a:chExt cx="6857700" cy="354000"/>
          </a:xfrm>
        </p:grpSpPr>
        <p:sp>
          <p:nvSpPr>
            <p:cNvPr id="427" name="Google Shape;427;p77"/>
            <p:cNvSpPr txBox="1"/>
            <p:nvPr/>
          </p:nvSpPr>
          <p:spPr>
            <a:xfrm>
              <a:off x="683275" y="4649075"/>
              <a:ext cx="6631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Este tema se relaciona con </a:t>
              </a:r>
              <a:r>
                <a:rPr lang="es" sz="1100">
                  <a:solidFill>
                    <a:schemeClr val="dk2"/>
                  </a:solidFill>
                  <a:latin typeface="DM Sans"/>
                  <a:ea typeface="DM Sans"/>
                  <a:cs typeface="DM Sans"/>
                  <a:sym typeface="DM Sans"/>
                </a:rPr>
                <a:t>el video 2.2 El origen del DE en Facebook y Airbnb. </a:t>
              </a:r>
              <a:endParaRPr sz="1100">
                <a:solidFill>
                  <a:schemeClr val="dk2"/>
                </a:solidFill>
                <a:latin typeface="DM Sans"/>
                <a:ea typeface="DM Sans"/>
                <a:cs typeface="DM Sans"/>
                <a:sym typeface="DM Sans"/>
              </a:endParaRPr>
            </a:p>
          </p:txBody>
        </p:sp>
        <p:pic>
          <p:nvPicPr>
            <p:cNvPr id="428" name="Google Shape;428;p77"/>
            <p:cNvPicPr preferRelativeResize="0"/>
            <p:nvPr/>
          </p:nvPicPr>
          <p:blipFill rotWithShape="1">
            <a:blip r:embed="rId4">
              <a:alphaModFix/>
            </a:blip>
            <a:srcRect b="0" l="0" r="0" t="0"/>
            <a:stretch/>
          </p:blipFill>
          <p:spPr>
            <a:xfrm>
              <a:off x="457375" y="4713113"/>
              <a:ext cx="225900" cy="225900"/>
            </a:xfrm>
            <a:prstGeom prst="rect">
              <a:avLst/>
            </a:prstGeom>
            <a:noFill/>
            <a:ln>
              <a:noFill/>
            </a:ln>
          </p:spPr>
        </p:pic>
      </p:grpSp>
      <p:graphicFrame>
        <p:nvGraphicFramePr>
          <p:cNvPr id="429" name="Google Shape;429;p77"/>
          <p:cNvGraphicFramePr/>
          <p:nvPr/>
        </p:nvGraphicFramePr>
        <p:xfrm>
          <a:off x="835813" y="1333500"/>
          <a:ext cx="3000000" cy="3000000"/>
        </p:xfrm>
        <a:graphic>
          <a:graphicData uri="http://schemas.openxmlformats.org/drawingml/2006/table">
            <a:tbl>
              <a:tblPr>
                <a:noFill/>
                <a:tableStyleId>{21750FEA-29FD-4383-8FFA-B9F7DCB4FD9A}</a:tableStyleId>
              </a:tblPr>
              <a:tblGrid>
                <a:gridCol w="2811975"/>
                <a:gridCol w="4660400"/>
              </a:tblGrid>
              <a:tr h="381000">
                <a:tc>
                  <a:txBody>
                    <a:bodyPr/>
                    <a:lstStyle/>
                    <a:p>
                      <a:pPr indent="0" lvl="0" marL="0" rtl="0" algn="l">
                        <a:spcBef>
                          <a:spcPts val="0"/>
                        </a:spcBef>
                        <a:spcAft>
                          <a:spcPts val="0"/>
                        </a:spcAft>
                        <a:buNone/>
                      </a:pPr>
                      <a:r>
                        <a:rPr b="1" lang="es" sz="1500">
                          <a:latin typeface="DM Sans"/>
                          <a:ea typeface="DM Sans"/>
                          <a:cs typeface="DM Sans"/>
                          <a:sym typeface="DM Sans"/>
                        </a:rPr>
                        <a:t>Habilidad (Skill)</a:t>
                      </a:r>
                      <a:endParaRPr b="1" sz="1500">
                        <a:latin typeface="DM Sans"/>
                        <a:ea typeface="DM Sans"/>
                        <a:cs typeface="DM Sans"/>
                        <a:sym typeface="DM Sans"/>
                      </a:endParaRPr>
                    </a:p>
                  </a:txBody>
                  <a:tcPr marT="91425" marB="91425" marR="91425" marL="91425">
                    <a:solidFill>
                      <a:schemeClr val="accent6"/>
                    </a:solidFill>
                  </a:tcPr>
                </a:tc>
                <a:tc>
                  <a:txBody>
                    <a:bodyPr/>
                    <a:lstStyle/>
                    <a:p>
                      <a:pPr indent="0" lvl="0" marL="0" rtl="0" algn="l">
                        <a:spcBef>
                          <a:spcPts val="0"/>
                        </a:spcBef>
                        <a:spcAft>
                          <a:spcPts val="0"/>
                        </a:spcAft>
                        <a:buNone/>
                      </a:pPr>
                      <a:r>
                        <a:rPr b="1" lang="es" sz="1500">
                          <a:latin typeface="DM Sans"/>
                          <a:ea typeface="DM Sans"/>
                          <a:cs typeface="DM Sans"/>
                          <a:sym typeface="DM Sans"/>
                        </a:rPr>
                        <a:t>Descripción</a:t>
                      </a:r>
                      <a:endParaRPr b="1" sz="1500">
                        <a:latin typeface="DM Sans"/>
                        <a:ea typeface="DM Sans"/>
                        <a:cs typeface="DM Sans"/>
                        <a:sym typeface="DM Sans"/>
                      </a:endParaRPr>
                    </a:p>
                  </a:txBody>
                  <a:tcPr marT="91425" marB="91425" marR="91425" marL="91425">
                    <a:solidFill>
                      <a:schemeClr val="accent6"/>
                    </a:solidFill>
                  </a:tcPr>
                </a:tc>
              </a:tr>
              <a:tr h="400025">
                <a:tc>
                  <a:txBody>
                    <a:bodyPr/>
                    <a:lstStyle/>
                    <a:p>
                      <a:pPr indent="0" lvl="0" marL="0" rtl="0" algn="l">
                        <a:spcBef>
                          <a:spcPts val="0"/>
                        </a:spcBef>
                        <a:spcAft>
                          <a:spcPts val="0"/>
                        </a:spcAft>
                        <a:buNone/>
                      </a:pPr>
                      <a:r>
                        <a:rPr lang="es" sz="1350">
                          <a:latin typeface="DM Sans"/>
                          <a:ea typeface="DM Sans"/>
                          <a:cs typeface="DM Sans"/>
                          <a:sym typeface="DM Sans"/>
                        </a:rPr>
                        <a:t>Conocimiento de sistemas</a:t>
                      </a:r>
                      <a:endParaRPr sz="135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350">
                          <a:latin typeface="DM Sans"/>
                          <a:ea typeface="DM Sans"/>
                          <a:cs typeface="DM Sans"/>
                          <a:sym typeface="DM Sans"/>
                        </a:rPr>
                        <a:t>Buen conocimiento de sistemas de bases de datos (SQL y NoSQL)</a:t>
                      </a:r>
                      <a:endParaRPr sz="1350">
                        <a:latin typeface="DM Sans"/>
                        <a:ea typeface="DM Sans"/>
                        <a:cs typeface="DM Sans"/>
                        <a:sym typeface="DM Sans"/>
                      </a:endParaRPr>
                    </a:p>
                  </a:txBody>
                  <a:tcPr marT="91425" marB="91425" marR="91425" marL="91425"/>
                </a:tc>
              </a:tr>
              <a:tr h="142850">
                <a:tc>
                  <a:txBody>
                    <a:bodyPr/>
                    <a:lstStyle/>
                    <a:p>
                      <a:pPr indent="0" lvl="0" marL="0" rtl="0" algn="l">
                        <a:spcBef>
                          <a:spcPts val="0"/>
                        </a:spcBef>
                        <a:spcAft>
                          <a:spcPts val="0"/>
                        </a:spcAft>
                        <a:buNone/>
                      </a:pPr>
                      <a:r>
                        <a:rPr lang="es" sz="1350">
                          <a:latin typeface="DM Sans"/>
                          <a:ea typeface="DM Sans"/>
                          <a:cs typeface="DM Sans"/>
                          <a:sym typeface="DM Sans"/>
                        </a:rPr>
                        <a:t>Manejo de lenguajes de programación</a:t>
                      </a:r>
                      <a:endParaRPr sz="135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350">
                          <a:latin typeface="DM Sans"/>
                          <a:ea typeface="DM Sans"/>
                          <a:cs typeface="DM Sans"/>
                          <a:sym typeface="DM Sans"/>
                        </a:rPr>
                        <a:t>Manejo de lenguajes de programación como Python, R, Julia, Scala, C, Java, Golang, etc)</a:t>
                      </a:r>
                      <a:endParaRPr sz="1350">
                        <a:latin typeface="DM Sans"/>
                        <a:ea typeface="DM Sans"/>
                        <a:cs typeface="DM Sans"/>
                        <a:sym typeface="DM Sans"/>
                      </a:endParaRPr>
                    </a:p>
                  </a:txBody>
                  <a:tcPr marT="91425" marB="91425" marR="91425" marL="91425"/>
                </a:tc>
              </a:tr>
              <a:tr h="100000">
                <a:tc>
                  <a:txBody>
                    <a:bodyPr/>
                    <a:lstStyle/>
                    <a:p>
                      <a:pPr indent="0" lvl="0" marL="0" rtl="0" algn="l">
                        <a:spcBef>
                          <a:spcPts val="0"/>
                        </a:spcBef>
                        <a:spcAft>
                          <a:spcPts val="0"/>
                        </a:spcAft>
                        <a:buNone/>
                      </a:pPr>
                      <a:r>
                        <a:rPr lang="es" sz="1350">
                          <a:latin typeface="DM Sans"/>
                          <a:ea typeface="DM Sans"/>
                          <a:cs typeface="DM Sans"/>
                          <a:sym typeface="DM Sans"/>
                        </a:rPr>
                        <a:t>Comunicación</a:t>
                      </a:r>
                      <a:endParaRPr sz="135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350">
                          <a:latin typeface="DM Sans"/>
                          <a:ea typeface="DM Sans"/>
                          <a:cs typeface="DM Sans"/>
                          <a:sym typeface="DM Sans"/>
                        </a:rPr>
                        <a:t>Habilidades comunicativas e interpersonales </a:t>
                      </a:r>
                      <a:endParaRPr sz="1350">
                        <a:latin typeface="DM Sans"/>
                        <a:ea typeface="DM Sans"/>
                        <a:cs typeface="DM Sans"/>
                        <a:sym typeface="DM Sans"/>
                      </a:endParaRPr>
                    </a:p>
                  </a:txBody>
                  <a:tcPr marT="91425" marB="91425" marR="91425" marL="91425"/>
                </a:tc>
              </a:tr>
              <a:tr h="100000">
                <a:tc>
                  <a:txBody>
                    <a:bodyPr/>
                    <a:lstStyle/>
                    <a:p>
                      <a:pPr indent="0" lvl="0" marL="0" rtl="0" algn="l">
                        <a:spcBef>
                          <a:spcPts val="0"/>
                        </a:spcBef>
                        <a:spcAft>
                          <a:spcPts val="0"/>
                        </a:spcAft>
                        <a:buNone/>
                      </a:pPr>
                      <a:r>
                        <a:rPr lang="es" sz="1350">
                          <a:latin typeface="DM Sans"/>
                          <a:ea typeface="DM Sans"/>
                          <a:cs typeface="DM Sans"/>
                          <a:sym typeface="DM Sans"/>
                        </a:rPr>
                        <a:t>Lógica</a:t>
                      </a:r>
                      <a:endParaRPr sz="135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350">
                          <a:latin typeface="DM Sans"/>
                          <a:ea typeface="DM Sans"/>
                          <a:cs typeface="DM Sans"/>
                          <a:sym typeface="DM Sans"/>
                        </a:rPr>
                        <a:t>Capacidad lógica para resolución de problemas</a:t>
                      </a:r>
                      <a:endParaRPr sz="1350">
                        <a:latin typeface="DM Sans"/>
                        <a:ea typeface="DM Sans"/>
                        <a:cs typeface="DM Sans"/>
                        <a:sym typeface="DM Sans"/>
                      </a:endParaRPr>
                    </a:p>
                  </a:txBody>
                  <a:tcPr marT="91425" marB="91425" marR="91425" marL="91425"/>
                </a:tc>
              </a:tr>
              <a:tr h="100000">
                <a:tc>
                  <a:txBody>
                    <a:bodyPr/>
                    <a:lstStyle/>
                    <a:p>
                      <a:pPr indent="0" lvl="0" marL="0" rtl="0" algn="l">
                        <a:spcBef>
                          <a:spcPts val="0"/>
                        </a:spcBef>
                        <a:spcAft>
                          <a:spcPts val="0"/>
                        </a:spcAft>
                        <a:buNone/>
                      </a:pPr>
                      <a:r>
                        <a:rPr lang="es" sz="1350">
                          <a:latin typeface="DM Sans"/>
                          <a:ea typeface="DM Sans"/>
                          <a:cs typeface="DM Sans"/>
                          <a:sym typeface="DM Sans"/>
                        </a:rPr>
                        <a:t>Bases de Ciberseguridad</a:t>
                      </a:r>
                      <a:endParaRPr sz="135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350">
                          <a:latin typeface="DM Sans"/>
                          <a:ea typeface="DM Sans"/>
                          <a:cs typeface="DM Sans"/>
                          <a:sym typeface="DM Sans"/>
                        </a:rPr>
                        <a:t>Conocimiento en sistemas de seguridad para datos</a:t>
                      </a:r>
                      <a:endParaRPr sz="1350">
                        <a:latin typeface="DM Sans"/>
                        <a:ea typeface="DM Sans"/>
                        <a:cs typeface="DM Sans"/>
                        <a:sym typeface="DM Sans"/>
                      </a:endParaRPr>
                    </a:p>
                  </a:txBody>
                  <a:tcPr marT="91425" marB="91425" marR="91425" marL="91425"/>
                </a:tc>
              </a:tr>
              <a:tr h="100000">
                <a:tc>
                  <a:txBody>
                    <a:bodyPr/>
                    <a:lstStyle/>
                    <a:p>
                      <a:pPr indent="0" lvl="0" marL="0" rtl="0" algn="l">
                        <a:spcBef>
                          <a:spcPts val="0"/>
                        </a:spcBef>
                        <a:spcAft>
                          <a:spcPts val="0"/>
                        </a:spcAft>
                        <a:buNone/>
                      </a:pPr>
                      <a:r>
                        <a:rPr lang="es" sz="1350">
                          <a:latin typeface="DM Sans"/>
                          <a:ea typeface="DM Sans"/>
                          <a:cs typeface="DM Sans"/>
                          <a:sym typeface="DM Sans"/>
                        </a:rPr>
                        <a:t>Bases matemáticas</a:t>
                      </a:r>
                      <a:endParaRPr sz="135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350">
                          <a:latin typeface="DM Sans"/>
                          <a:ea typeface="DM Sans"/>
                          <a:cs typeface="DM Sans"/>
                          <a:sym typeface="DM Sans"/>
                        </a:rPr>
                        <a:t>Conocimientos básicos en matemáticas y estadística</a:t>
                      </a:r>
                      <a:endParaRPr sz="1350">
                        <a:latin typeface="DM Sans"/>
                        <a:ea typeface="DM Sans"/>
                        <a:cs typeface="DM Sans"/>
                        <a:sym typeface="DM Sans"/>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8"/>
          <p:cNvSpPr/>
          <p:nvPr/>
        </p:nvSpPr>
        <p:spPr>
          <a:xfrm>
            <a:off x="1481100" y="1023900"/>
            <a:ext cx="6181800" cy="3095700"/>
          </a:xfrm>
          <a:prstGeom prst="rect">
            <a:avLst/>
          </a:prstGeom>
          <a:solidFill>
            <a:srgbClr val="C9CBD8">
              <a:alpha val="3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8"/>
          <p:cNvSpPr txBox="1"/>
          <p:nvPr/>
        </p:nvSpPr>
        <p:spPr>
          <a:xfrm>
            <a:off x="1905000" y="2202300"/>
            <a:ext cx="5372100" cy="101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3000">
                <a:solidFill>
                  <a:schemeClr val="dk1"/>
                </a:solidFill>
                <a:latin typeface="DM Sans"/>
                <a:ea typeface="DM Sans"/>
                <a:cs typeface="DM Sans"/>
                <a:sym typeface="DM Sans"/>
              </a:rPr>
              <a:t>Perfiles relacionados con un Data Engineer</a:t>
            </a:r>
            <a:endParaRPr sz="3000">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9"/>
          <p:cNvSpPr txBox="1"/>
          <p:nvPr/>
        </p:nvSpPr>
        <p:spPr>
          <a:xfrm>
            <a:off x="475500" y="971050"/>
            <a:ext cx="51537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Recuperamos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a:t>
            </a:r>
            <a:r>
              <a:rPr b="1" i="0" lang="es" sz="4000" u="none" cap="none" strike="noStrike">
                <a:solidFill>
                  <a:schemeClr val="dk1"/>
                </a:solidFill>
                <a:latin typeface="DM Sans"/>
                <a:ea typeface="DM Sans"/>
                <a:cs typeface="DM Sans"/>
                <a:sym typeface="DM Sans"/>
              </a:rPr>
              <a:t> tema de Perfiles</a:t>
            </a:r>
            <a:endParaRPr b="1" i="0" sz="4000" u="none" cap="none" strike="noStrike">
              <a:solidFill>
                <a:schemeClr val="dk1"/>
              </a:solidFill>
              <a:latin typeface="DM Sans"/>
              <a:ea typeface="DM Sans"/>
              <a:cs typeface="DM Sans"/>
              <a:sym typeface="DM Sans"/>
            </a:endParaRPr>
          </a:p>
        </p:txBody>
      </p:sp>
      <p:sp>
        <p:nvSpPr>
          <p:cNvPr id="441" name="Google Shape;441;p79"/>
          <p:cNvSpPr txBox="1"/>
          <p:nvPr/>
        </p:nvSpPr>
        <p:spPr>
          <a:xfrm>
            <a:off x="475500" y="2515575"/>
            <a:ext cx="5088600" cy="238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lang="es">
                <a:solidFill>
                  <a:schemeClr val="dk1"/>
                </a:solidFill>
                <a:latin typeface="DM Sans"/>
                <a:ea typeface="DM Sans"/>
                <a:cs typeface="DM Sans"/>
                <a:sym typeface="DM Sans"/>
              </a:rPr>
              <a:t>En cualquier organización que utilice los datos para la toma de decisiones se requiere de lo que se conoce como Data Teams que se conforman de tres roles principales:</a:t>
            </a:r>
            <a:endParaRPr>
              <a:solidFill>
                <a:schemeClr val="dk1"/>
              </a:solidFill>
              <a:latin typeface="DM Sans"/>
              <a:ea typeface="DM Sans"/>
              <a:cs typeface="DM Sans"/>
              <a:sym typeface="DM Sans"/>
            </a:endParaRPr>
          </a:p>
          <a:p>
            <a:pPr indent="-317500" lvl="0" marL="457200" marR="0" rtl="0" algn="l">
              <a:lnSpc>
                <a:spcPct val="115000"/>
              </a:lnSpc>
              <a:spcBef>
                <a:spcPts val="0"/>
              </a:spcBef>
              <a:spcAft>
                <a:spcPts val="0"/>
              </a:spcAft>
              <a:buClr>
                <a:schemeClr val="dk2"/>
              </a:buClr>
              <a:buSzPts val="1400"/>
              <a:buFont typeface="DM Sans"/>
              <a:buAutoNum type="arabicPeriod"/>
            </a:pPr>
            <a:r>
              <a:rPr lang="es">
                <a:solidFill>
                  <a:schemeClr val="dk1"/>
                </a:solidFill>
                <a:latin typeface="DM Sans"/>
                <a:ea typeface="DM Sans"/>
                <a:cs typeface="DM Sans"/>
                <a:sym typeface="DM Sans"/>
              </a:rPr>
              <a:t>Data Analyst</a:t>
            </a:r>
            <a:endParaRPr>
              <a:solidFill>
                <a:schemeClr val="dk1"/>
              </a:solidFill>
              <a:latin typeface="DM Sans"/>
              <a:ea typeface="DM Sans"/>
              <a:cs typeface="DM Sans"/>
              <a:sym typeface="DM Sans"/>
            </a:endParaRPr>
          </a:p>
          <a:p>
            <a:pPr indent="-317500" lvl="0" marL="457200" marR="0" rtl="0" algn="l">
              <a:lnSpc>
                <a:spcPct val="115000"/>
              </a:lnSpc>
              <a:spcBef>
                <a:spcPts val="0"/>
              </a:spcBef>
              <a:spcAft>
                <a:spcPts val="0"/>
              </a:spcAft>
              <a:buClr>
                <a:schemeClr val="dk2"/>
              </a:buClr>
              <a:buSzPts val="1400"/>
              <a:buFont typeface="DM Sans"/>
              <a:buAutoNum type="arabicPeriod"/>
            </a:pPr>
            <a:r>
              <a:rPr lang="es">
                <a:solidFill>
                  <a:schemeClr val="dk1"/>
                </a:solidFill>
                <a:latin typeface="DM Sans"/>
                <a:ea typeface="DM Sans"/>
                <a:cs typeface="DM Sans"/>
                <a:sym typeface="DM Sans"/>
              </a:rPr>
              <a:t>Data Scientist</a:t>
            </a:r>
            <a:endParaRPr>
              <a:solidFill>
                <a:schemeClr val="dk1"/>
              </a:solidFill>
              <a:latin typeface="DM Sans"/>
              <a:ea typeface="DM Sans"/>
              <a:cs typeface="DM Sans"/>
              <a:sym typeface="DM Sans"/>
            </a:endParaRPr>
          </a:p>
          <a:p>
            <a:pPr indent="-317500" lvl="0" marL="457200" marR="0" rtl="0" algn="l">
              <a:lnSpc>
                <a:spcPct val="115000"/>
              </a:lnSpc>
              <a:spcBef>
                <a:spcPts val="0"/>
              </a:spcBef>
              <a:spcAft>
                <a:spcPts val="0"/>
              </a:spcAft>
              <a:buClr>
                <a:schemeClr val="dk2"/>
              </a:buClr>
              <a:buSzPts val="1400"/>
              <a:buFont typeface="DM Sans"/>
              <a:buAutoNum type="arabicPeriod"/>
            </a:pPr>
            <a:r>
              <a:rPr lang="es">
                <a:solidFill>
                  <a:schemeClr val="dk1"/>
                </a:solidFill>
                <a:latin typeface="DM Sans"/>
                <a:ea typeface="DM Sans"/>
                <a:cs typeface="DM Sans"/>
                <a:sym typeface="DM Sans"/>
              </a:rPr>
              <a:t>Data Engineer</a:t>
            </a:r>
            <a:endParaRPr>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t/>
            </a:r>
            <a:endParaRPr>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rPr lang="es">
                <a:solidFill>
                  <a:schemeClr val="dk1"/>
                </a:solidFill>
                <a:latin typeface="DM Sans"/>
                <a:ea typeface="DM Sans"/>
                <a:cs typeface="DM Sans"/>
                <a:sym typeface="DM Sans"/>
              </a:rPr>
              <a:t>Las cuales veremos con mayor detalle ahora.</a:t>
            </a:r>
            <a:endParaRPr>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pic>
        <p:nvPicPr>
          <p:cNvPr id="442" name="Google Shape;442;p7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43" name="Google Shape;443;p79"/>
          <p:cNvSpPr txBox="1"/>
          <p:nvPr/>
        </p:nvSpPr>
        <p:spPr>
          <a:xfrm>
            <a:off x="930550" y="468275"/>
            <a:ext cx="382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pic>
        <p:nvPicPr>
          <p:cNvPr id="444" name="Google Shape;444;p79"/>
          <p:cNvPicPr preferRelativeResize="0"/>
          <p:nvPr/>
        </p:nvPicPr>
        <p:blipFill rotWithShape="1">
          <a:blip r:embed="rId4">
            <a:alphaModFix/>
          </a:blip>
          <a:srcRect b="0" l="0" r="0" t="0"/>
          <a:stretch/>
        </p:blipFill>
        <p:spPr>
          <a:xfrm>
            <a:off x="5673600" y="0"/>
            <a:ext cx="3470406" cy="5143500"/>
          </a:xfrm>
          <a:prstGeom prst="rect">
            <a:avLst/>
          </a:prstGeom>
          <a:noFill/>
          <a:ln>
            <a:noFill/>
          </a:ln>
        </p:spPr>
      </p:pic>
      <p:pic>
        <p:nvPicPr>
          <p:cNvPr id="445" name="Google Shape;445;p7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46" name="Google Shape;446;p79"/>
          <p:cNvSpPr txBox="1"/>
          <p:nvPr/>
        </p:nvSpPr>
        <p:spPr>
          <a:xfrm>
            <a:off x="930550" y="468275"/>
            <a:ext cx="4698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VIDEO N°</a:t>
            </a:r>
            <a:r>
              <a:rPr lang="es" sz="1600">
                <a:solidFill>
                  <a:schemeClr val="dk1"/>
                </a:solidFill>
                <a:latin typeface="DM Sans"/>
                <a:ea typeface="DM Sans"/>
                <a:cs typeface="DM Sans"/>
                <a:sym typeface="DM Sans"/>
              </a:rPr>
              <a:t>2</a:t>
            </a:r>
            <a:r>
              <a:rPr b="0" i="0" lang="es" sz="1600" u="none" cap="none" strike="noStrike">
                <a:solidFill>
                  <a:schemeClr val="dk1"/>
                </a:solidFill>
                <a:latin typeface="DM Sans"/>
                <a:ea typeface="DM Sans"/>
                <a:cs typeface="DM Sans"/>
                <a:sym typeface="DM Sans"/>
              </a:rPr>
              <a:t>.</a:t>
            </a:r>
            <a:r>
              <a:rPr lang="es" sz="1600">
                <a:solidFill>
                  <a:schemeClr val="dk1"/>
                </a:solidFill>
                <a:latin typeface="DM Sans"/>
                <a:ea typeface="DM Sans"/>
                <a:cs typeface="DM Sans"/>
                <a:sym typeface="DM Sans"/>
              </a:rPr>
              <a:t>3</a:t>
            </a:r>
            <a:r>
              <a:rPr b="0" i="0" lang="es" sz="1600" u="none" cap="none" strike="noStrike">
                <a:solidFill>
                  <a:schemeClr val="dk1"/>
                </a:solidFill>
                <a:latin typeface="DM Sans"/>
                <a:ea typeface="DM Sans"/>
                <a:cs typeface="DM Sans"/>
                <a:sym typeface="DM Sans"/>
              </a:rPr>
              <a:t> - </a:t>
            </a:r>
            <a:r>
              <a:rPr lang="es" sz="1600">
                <a:solidFill>
                  <a:schemeClr val="dk1"/>
                </a:solidFill>
                <a:latin typeface="DM Sans"/>
                <a:ea typeface="DM Sans"/>
                <a:cs typeface="DM Sans"/>
                <a:sym typeface="DM Sans"/>
              </a:rPr>
              <a:t>El DE con Analysts y Scientists</a:t>
            </a:r>
            <a:endParaRPr b="0" i="0" sz="1400" u="none" cap="none" strike="noStrike">
              <a:solidFill>
                <a:schemeClr val="dk1"/>
              </a:solidFill>
              <a:latin typeface="DM Sans"/>
              <a:ea typeface="DM Sans"/>
              <a:cs typeface="DM Sans"/>
              <a:sym typeface="DM Sans"/>
            </a:endParaRPr>
          </a:p>
        </p:txBody>
      </p:sp>
      <p:grpSp>
        <p:nvGrpSpPr>
          <p:cNvPr id="447" name="Google Shape;447;p79"/>
          <p:cNvGrpSpPr/>
          <p:nvPr/>
        </p:nvGrpSpPr>
        <p:grpSpPr>
          <a:xfrm>
            <a:off x="475509" y="468284"/>
            <a:ext cx="431100" cy="431100"/>
            <a:chOff x="1620134" y="2715534"/>
            <a:chExt cx="431100" cy="431100"/>
          </a:xfrm>
        </p:grpSpPr>
        <p:sp>
          <p:nvSpPr>
            <p:cNvPr id="448" name="Google Shape;448;p79"/>
            <p:cNvSpPr/>
            <p:nvPr/>
          </p:nvSpPr>
          <p:spPr>
            <a:xfrm>
              <a:off x="1620134" y="27155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DM Sans"/>
                <a:ea typeface="DM Sans"/>
                <a:cs typeface="DM Sans"/>
                <a:sym typeface="DM Sans"/>
              </a:endParaRPr>
            </a:p>
          </p:txBody>
        </p:sp>
        <p:sp>
          <p:nvSpPr>
            <p:cNvPr id="449" name="Google Shape;449;p79"/>
            <p:cNvSpPr txBox="1"/>
            <p:nvPr/>
          </p:nvSpPr>
          <p:spPr>
            <a:xfrm>
              <a:off x="1648707" y="2746418"/>
              <a:ext cx="251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80"/>
          <p:cNvPicPr preferRelativeResize="0"/>
          <p:nvPr/>
        </p:nvPicPr>
        <p:blipFill>
          <a:blip r:embed="rId3">
            <a:alphaModFix/>
          </a:blip>
          <a:stretch>
            <a:fillRect/>
          </a:stretch>
        </p:blipFill>
        <p:spPr>
          <a:xfrm>
            <a:off x="5715819" y="2198"/>
            <a:ext cx="3428180" cy="5143501"/>
          </a:xfrm>
          <a:prstGeom prst="rect">
            <a:avLst/>
          </a:prstGeom>
          <a:noFill/>
          <a:ln>
            <a:noFill/>
          </a:ln>
        </p:spPr>
      </p:pic>
      <p:sp>
        <p:nvSpPr>
          <p:cNvPr id="455" name="Google Shape;455;p80"/>
          <p:cNvSpPr txBox="1"/>
          <p:nvPr/>
        </p:nvSpPr>
        <p:spPr>
          <a:xfrm>
            <a:off x="501450" y="8150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Data Analyst </a:t>
            </a:r>
            <a:endParaRPr b="1" i="0" sz="4000" u="none" cap="none" strike="noStrike">
              <a:solidFill>
                <a:schemeClr val="dk1"/>
              </a:solidFill>
              <a:latin typeface="DM Sans"/>
              <a:ea typeface="DM Sans"/>
              <a:cs typeface="DM Sans"/>
              <a:sym typeface="DM Sans"/>
            </a:endParaRPr>
          </a:p>
        </p:txBody>
      </p:sp>
      <p:pic>
        <p:nvPicPr>
          <p:cNvPr id="456" name="Google Shape;456;p8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57" name="Google Shape;457;p80"/>
          <p:cNvSpPr txBox="1"/>
          <p:nvPr/>
        </p:nvSpPr>
        <p:spPr>
          <a:xfrm>
            <a:off x="501450" y="2050013"/>
            <a:ext cx="4987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Utilizan datos para generar reportes y análisis asociados a datos. A diferencia de los Data Scientists y Data Engineers usualmente interactúan con datos sencillos de manipular que se han limpiado y transformado previamente. Sus análisis son de tipo descriptivo, diagnóstico, predictivo y prescriptivo. Pueden ser responsables de mantener dashboards, generar reportes y preparar visualizaciones de datos que ayudan a la toma de decisiones  </a:t>
            </a:r>
            <a:endParaRPr sz="1350">
              <a:latin typeface="DM Sans"/>
              <a:ea typeface="DM Sans"/>
              <a:cs typeface="DM Sans"/>
              <a:sym typeface="DM Sans"/>
            </a:endParaRPr>
          </a:p>
        </p:txBody>
      </p:sp>
      <p:grpSp>
        <p:nvGrpSpPr>
          <p:cNvPr id="458" name="Google Shape;458;p80"/>
          <p:cNvGrpSpPr/>
          <p:nvPr/>
        </p:nvGrpSpPr>
        <p:grpSpPr>
          <a:xfrm>
            <a:off x="457375" y="4649075"/>
            <a:ext cx="6857700" cy="955800"/>
            <a:chOff x="457375" y="4649075"/>
            <a:chExt cx="6857700" cy="955800"/>
          </a:xfrm>
        </p:grpSpPr>
        <p:sp>
          <p:nvSpPr>
            <p:cNvPr id="459" name="Google Shape;459;p80"/>
            <p:cNvSpPr txBox="1"/>
            <p:nvPr/>
          </p:nvSpPr>
          <p:spPr>
            <a:xfrm>
              <a:off x="683275" y="4649075"/>
              <a:ext cx="6631800" cy="95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Este tema se relaciona con </a:t>
              </a:r>
              <a:r>
                <a:rPr lang="es" sz="1100">
                  <a:solidFill>
                    <a:schemeClr val="dk2"/>
                  </a:solidFill>
                  <a:latin typeface="DM Sans"/>
                  <a:ea typeface="DM Sans"/>
                  <a:cs typeface="DM Sans"/>
                  <a:sym typeface="DM Sans"/>
                </a:rPr>
                <a:t>el video 2.3 </a:t>
              </a:r>
              <a:r>
                <a:rPr lang="es" sz="1100">
                  <a:solidFill>
                    <a:schemeClr val="dk2"/>
                  </a:solidFill>
                  <a:latin typeface="DM Sans"/>
                  <a:ea typeface="DM Sans"/>
                  <a:cs typeface="DM Sans"/>
                  <a:sym typeface="DM Sans"/>
                </a:rPr>
                <a:t>El DE con Analysts y Scientists</a:t>
              </a:r>
              <a:r>
                <a:rPr lang="es" sz="1100">
                  <a:solidFill>
                    <a:schemeClr val="dk2"/>
                  </a:solidFill>
                  <a:latin typeface="DM Sans"/>
                  <a:ea typeface="DM Sans"/>
                  <a:cs typeface="DM Sans"/>
                  <a:sym typeface="DM Sans"/>
                </a:rPr>
                <a:t> </a:t>
              </a:r>
              <a:endParaRPr sz="1100">
                <a:solidFill>
                  <a:schemeClr val="dk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lang="es" sz="1100">
                  <a:solidFill>
                    <a:schemeClr val="dk2"/>
                  </a:solidFill>
                  <a:latin typeface="DM Sans"/>
                  <a:ea typeface="DM Sans"/>
                  <a:cs typeface="DM Sans"/>
                  <a:sym typeface="DM Sans"/>
                </a:rPr>
                <a:t>Fuente de imagen: </a:t>
              </a:r>
              <a:r>
                <a:rPr lang="es" sz="1150">
                  <a:solidFill>
                    <a:schemeClr val="hlink"/>
                  </a:solidFill>
                  <a:highlight>
                    <a:srgbClr val="FFFFFF"/>
                  </a:highlight>
                  <a:uFill>
                    <a:noFill/>
                  </a:uFill>
                  <a:latin typeface="Helvetica Neue"/>
                  <a:ea typeface="Helvetica Neue"/>
                  <a:cs typeface="Helvetica Neue"/>
                  <a:sym typeface="Helvetica Neue"/>
                  <a:hlinkClick r:id="rId5"/>
                </a:rPr>
                <a:t>Adam Nowakowski</a:t>
              </a:r>
              <a:endParaRPr sz="1150">
                <a:solidFill>
                  <a:schemeClr val="hlink"/>
                </a:solidFill>
                <a:highlight>
                  <a:srgbClr val="FFFFFF"/>
                </a:highlight>
                <a:uFill>
                  <a:noFill/>
                </a:uFill>
                <a:latin typeface="Helvetica Neue"/>
                <a:ea typeface="Helvetica Neue"/>
                <a:cs typeface="Helvetica Neue"/>
                <a:sym typeface="Helvetica Neue"/>
                <a:hlinkClick r:id="rId6"/>
              </a:endParaRPr>
            </a:p>
            <a:p>
              <a:pPr indent="0" lvl="0" marL="0" marR="0" rtl="0" algn="l">
                <a:lnSpc>
                  <a:spcPct val="115000"/>
                </a:lnSpc>
                <a:spcBef>
                  <a:spcPts val="0"/>
                </a:spcBef>
                <a:spcAft>
                  <a:spcPts val="0"/>
                </a:spcAft>
                <a:buClr>
                  <a:srgbClr val="000000"/>
                </a:buClr>
                <a:buSzPts val="1100"/>
                <a:buFont typeface="Arial"/>
                <a:buNone/>
              </a:pPr>
              <a:r>
                <a:t/>
              </a:r>
              <a:endParaRPr sz="1150">
                <a:solidFill>
                  <a:schemeClr val="hlink"/>
                </a:solidFill>
                <a:highlight>
                  <a:srgbClr val="FFFFFF"/>
                </a:highlight>
                <a:uFill>
                  <a:noFill/>
                </a:uFill>
                <a:latin typeface="Helvetica Neue"/>
                <a:ea typeface="Helvetica Neue"/>
                <a:cs typeface="Helvetica Neue"/>
                <a:sym typeface="Helvetica Neue"/>
                <a:hlinkClick r:id="rId7"/>
              </a:endParaRPr>
            </a:p>
            <a:p>
              <a:pPr indent="0" lvl="0" marL="0" marR="0" rtl="0" algn="l">
                <a:lnSpc>
                  <a:spcPct val="115000"/>
                </a:lnSpc>
                <a:spcBef>
                  <a:spcPts val="0"/>
                </a:spcBef>
                <a:spcAft>
                  <a:spcPts val="0"/>
                </a:spcAft>
                <a:buClr>
                  <a:srgbClr val="000000"/>
                </a:buClr>
                <a:buSzPts val="1100"/>
                <a:buFont typeface="Arial"/>
                <a:buNone/>
              </a:pPr>
              <a:r>
                <a:t/>
              </a:r>
              <a:endParaRPr sz="1100">
                <a:solidFill>
                  <a:schemeClr val="dk2"/>
                </a:solidFill>
                <a:latin typeface="DM Sans"/>
                <a:ea typeface="DM Sans"/>
                <a:cs typeface="DM Sans"/>
                <a:sym typeface="DM Sans"/>
              </a:endParaRPr>
            </a:p>
          </p:txBody>
        </p:sp>
        <p:pic>
          <p:nvPicPr>
            <p:cNvPr id="460" name="Google Shape;460;p80"/>
            <p:cNvPicPr preferRelativeResize="0"/>
            <p:nvPr/>
          </p:nvPicPr>
          <p:blipFill rotWithShape="1">
            <a:blip r:embed="rId8">
              <a:alphaModFix/>
            </a:blip>
            <a:srcRect b="0" l="0" r="0" t="0"/>
            <a:stretch/>
          </p:blipFill>
          <p:spPr>
            <a:xfrm>
              <a:off x="457375" y="4713113"/>
              <a:ext cx="225900" cy="22590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81"/>
          <p:cNvPicPr preferRelativeResize="0"/>
          <p:nvPr/>
        </p:nvPicPr>
        <p:blipFill>
          <a:blip r:embed="rId3">
            <a:alphaModFix/>
          </a:blip>
          <a:stretch>
            <a:fillRect/>
          </a:stretch>
        </p:blipFill>
        <p:spPr>
          <a:xfrm>
            <a:off x="5713323" y="15825"/>
            <a:ext cx="3430678" cy="5143501"/>
          </a:xfrm>
          <a:prstGeom prst="rect">
            <a:avLst/>
          </a:prstGeom>
          <a:noFill/>
          <a:ln>
            <a:noFill/>
          </a:ln>
        </p:spPr>
      </p:pic>
      <p:sp>
        <p:nvSpPr>
          <p:cNvPr id="466" name="Google Shape;466;p81"/>
          <p:cNvSpPr txBox="1"/>
          <p:nvPr/>
        </p:nvSpPr>
        <p:spPr>
          <a:xfrm>
            <a:off x="501450" y="8150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Data Scientist</a:t>
            </a:r>
            <a:endParaRPr b="1" i="0" sz="4000" u="none" cap="none" strike="noStrike">
              <a:solidFill>
                <a:schemeClr val="dk1"/>
              </a:solidFill>
              <a:latin typeface="DM Sans"/>
              <a:ea typeface="DM Sans"/>
              <a:cs typeface="DM Sans"/>
              <a:sym typeface="DM Sans"/>
            </a:endParaRPr>
          </a:p>
        </p:txBody>
      </p:sp>
      <p:pic>
        <p:nvPicPr>
          <p:cNvPr id="467" name="Google Shape;467;p81"/>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68" name="Google Shape;468;p81"/>
          <p:cNvSpPr txBox="1"/>
          <p:nvPr/>
        </p:nvSpPr>
        <p:spPr>
          <a:xfrm>
            <a:off x="501450" y="2050013"/>
            <a:ext cx="49872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Juegan un rol fundamental en el equipo de analítica. Estas personas necesitan de tener habilidades en matemática, estadística, programación y uso de herramientas (modelamiento estadístico, Machine Learning, Deep Learning e Inteligencia Artificial) para poder generar insights (conclusiones relevantes) sobre los datos.</a:t>
            </a:r>
            <a:endParaRPr sz="1350">
              <a:latin typeface="DM Sans"/>
              <a:ea typeface="DM Sans"/>
              <a:cs typeface="DM Sans"/>
              <a:sym typeface="DM Sans"/>
            </a:endParaRPr>
          </a:p>
        </p:txBody>
      </p:sp>
      <p:grpSp>
        <p:nvGrpSpPr>
          <p:cNvPr id="469" name="Google Shape;469;p81"/>
          <p:cNvGrpSpPr/>
          <p:nvPr/>
        </p:nvGrpSpPr>
        <p:grpSpPr>
          <a:xfrm>
            <a:off x="457375" y="4649075"/>
            <a:ext cx="6857700" cy="752400"/>
            <a:chOff x="457375" y="4649075"/>
            <a:chExt cx="6857700" cy="752400"/>
          </a:xfrm>
        </p:grpSpPr>
        <p:sp>
          <p:nvSpPr>
            <p:cNvPr id="470" name="Google Shape;470;p81"/>
            <p:cNvSpPr txBox="1"/>
            <p:nvPr/>
          </p:nvSpPr>
          <p:spPr>
            <a:xfrm>
              <a:off x="683275" y="4649075"/>
              <a:ext cx="6631800" cy="75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Este tema se relaciona con </a:t>
              </a:r>
              <a:r>
                <a:rPr lang="es" sz="1100">
                  <a:solidFill>
                    <a:schemeClr val="dk2"/>
                  </a:solidFill>
                  <a:latin typeface="DM Sans"/>
                  <a:ea typeface="DM Sans"/>
                  <a:cs typeface="DM Sans"/>
                  <a:sym typeface="DM Sans"/>
                </a:rPr>
                <a:t>el video 2.3 El DE con Analysts y Scientists </a:t>
              </a:r>
              <a:endParaRPr sz="1100">
                <a:solidFill>
                  <a:schemeClr val="dk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lang="es" sz="1100">
                  <a:solidFill>
                    <a:schemeClr val="dk2"/>
                  </a:solidFill>
                  <a:latin typeface="DM Sans"/>
                  <a:ea typeface="DM Sans"/>
                  <a:cs typeface="DM Sans"/>
                  <a:sym typeface="DM Sans"/>
                </a:rPr>
                <a:t>Fuente de imagen: </a:t>
              </a:r>
              <a:r>
                <a:rPr lang="es" sz="1150">
                  <a:solidFill>
                    <a:schemeClr val="hlink"/>
                  </a:solidFill>
                  <a:highlight>
                    <a:srgbClr val="FFFFFF"/>
                  </a:highlight>
                  <a:uFill>
                    <a:noFill/>
                  </a:uFill>
                  <a:latin typeface="Helvetica Neue"/>
                  <a:ea typeface="Helvetica Neue"/>
                  <a:cs typeface="Helvetica Neue"/>
                  <a:sym typeface="Helvetica Neue"/>
                  <a:hlinkClick r:id="rId5"/>
                </a:rPr>
                <a:t>Annie Spratt</a:t>
              </a:r>
              <a:endParaRPr sz="1150">
                <a:solidFill>
                  <a:schemeClr val="hlink"/>
                </a:solidFill>
                <a:highlight>
                  <a:srgbClr val="FFFFFF"/>
                </a:highlight>
                <a:uFill>
                  <a:noFill/>
                </a:uFill>
                <a:latin typeface="Helvetica Neue"/>
                <a:ea typeface="Helvetica Neue"/>
                <a:cs typeface="Helvetica Neue"/>
                <a:sym typeface="Helvetica Neue"/>
                <a:hlinkClick r:id="rId6"/>
              </a:endParaRPr>
            </a:p>
            <a:p>
              <a:pPr indent="0" lvl="0" marL="0" marR="0" rtl="0" algn="l">
                <a:lnSpc>
                  <a:spcPct val="115000"/>
                </a:lnSpc>
                <a:spcBef>
                  <a:spcPts val="0"/>
                </a:spcBef>
                <a:spcAft>
                  <a:spcPts val="0"/>
                </a:spcAft>
                <a:buClr>
                  <a:srgbClr val="000000"/>
                </a:buClr>
                <a:buSzPts val="1100"/>
                <a:buFont typeface="Arial"/>
                <a:buNone/>
              </a:pPr>
              <a:r>
                <a:t/>
              </a:r>
              <a:endParaRPr sz="1100">
                <a:solidFill>
                  <a:schemeClr val="dk2"/>
                </a:solidFill>
                <a:latin typeface="DM Sans"/>
                <a:ea typeface="DM Sans"/>
                <a:cs typeface="DM Sans"/>
                <a:sym typeface="DM Sans"/>
              </a:endParaRPr>
            </a:p>
          </p:txBody>
        </p:sp>
        <p:pic>
          <p:nvPicPr>
            <p:cNvPr id="471" name="Google Shape;471;p81"/>
            <p:cNvPicPr preferRelativeResize="0"/>
            <p:nvPr/>
          </p:nvPicPr>
          <p:blipFill rotWithShape="1">
            <a:blip r:embed="rId7">
              <a:alphaModFix/>
            </a:blip>
            <a:srcRect b="0" l="0" r="0" t="0"/>
            <a:stretch/>
          </p:blipFill>
          <p:spPr>
            <a:xfrm>
              <a:off x="457375" y="4713113"/>
              <a:ext cx="225900" cy="22590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82"/>
          <p:cNvSpPr txBox="1"/>
          <p:nvPr/>
        </p:nvSpPr>
        <p:spPr>
          <a:xfrm>
            <a:off x="501450" y="8150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Data Engineer</a:t>
            </a:r>
            <a:endParaRPr b="1" i="0" sz="4000" u="none" cap="none" strike="noStrike">
              <a:solidFill>
                <a:schemeClr val="dk1"/>
              </a:solidFill>
              <a:latin typeface="DM Sans"/>
              <a:ea typeface="DM Sans"/>
              <a:cs typeface="DM Sans"/>
              <a:sym typeface="DM Sans"/>
            </a:endParaRPr>
          </a:p>
        </p:txBody>
      </p:sp>
      <p:pic>
        <p:nvPicPr>
          <p:cNvPr id="477" name="Google Shape;477;p8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78" name="Google Shape;478;p82"/>
          <p:cNvSpPr txBox="1"/>
          <p:nvPr/>
        </p:nvSpPr>
        <p:spPr>
          <a:xfrm>
            <a:off x="501450" y="2050013"/>
            <a:ext cx="4987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Tienen el papel de diseñar, crear y mantener datos que se necesiten usar para proyectos asociados a data. Ellos trabajan de la mano con los data scientists y los data analysts. La mayoría del trabajo asociado a los Data Engineers se relaciona con la preparación de la infraestructura, recopilación e integración de datos de diversas fuentes que permite el funcionamiento del equipo de data </a:t>
            </a:r>
            <a:endParaRPr sz="1350">
              <a:latin typeface="DM Sans"/>
              <a:ea typeface="DM Sans"/>
              <a:cs typeface="DM Sans"/>
              <a:sym typeface="DM Sans"/>
            </a:endParaRPr>
          </a:p>
        </p:txBody>
      </p:sp>
      <p:grpSp>
        <p:nvGrpSpPr>
          <p:cNvPr id="479" name="Google Shape;479;p82"/>
          <p:cNvGrpSpPr/>
          <p:nvPr/>
        </p:nvGrpSpPr>
        <p:grpSpPr>
          <a:xfrm>
            <a:off x="457375" y="4649075"/>
            <a:ext cx="6857700" cy="556500"/>
            <a:chOff x="457375" y="4649075"/>
            <a:chExt cx="6857700" cy="556500"/>
          </a:xfrm>
        </p:grpSpPr>
        <p:sp>
          <p:nvSpPr>
            <p:cNvPr id="480" name="Google Shape;480;p82"/>
            <p:cNvSpPr txBox="1"/>
            <p:nvPr/>
          </p:nvSpPr>
          <p:spPr>
            <a:xfrm>
              <a:off x="683275" y="4649075"/>
              <a:ext cx="6631800" cy="55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Este tema se relaciona con </a:t>
              </a:r>
              <a:r>
                <a:rPr lang="es" sz="1100">
                  <a:solidFill>
                    <a:schemeClr val="dk2"/>
                  </a:solidFill>
                  <a:latin typeface="DM Sans"/>
                  <a:ea typeface="DM Sans"/>
                  <a:cs typeface="DM Sans"/>
                  <a:sym typeface="DM Sans"/>
                </a:rPr>
                <a:t>el video 2.3 El DE con Analysts y Scientists </a:t>
              </a:r>
              <a:endParaRPr sz="1100">
                <a:solidFill>
                  <a:schemeClr val="dk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lang="es" sz="1100">
                  <a:solidFill>
                    <a:schemeClr val="dk2"/>
                  </a:solidFill>
                  <a:latin typeface="DM Sans"/>
                  <a:ea typeface="DM Sans"/>
                  <a:cs typeface="DM Sans"/>
                  <a:sym typeface="DM Sans"/>
                </a:rPr>
                <a:t>Fuente de imagen: </a:t>
              </a:r>
              <a:r>
                <a:rPr lang="es" sz="1150">
                  <a:solidFill>
                    <a:schemeClr val="hlink"/>
                  </a:solidFill>
                  <a:highlight>
                    <a:srgbClr val="FFFFFF"/>
                  </a:highlight>
                  <a:uFill>
                    <a:noFill/>
                  </a:uFill>
                  <a:latin typeface="Helvetica Neue"/>
                  <a:ea typeface="Helvetica Neue"/>
                  <a:cs typeface="Helvetica Neue"/>
                  <a:sym typeface="Helvetica Neue"/>
                  <a:hlinkClick r:id="rId4"/>
                </a:rPr>
                <a:t>ThisisEngineering RAEng</a:t>
              </a:r>
              <a:endParaRPr sz="1100">
                <a:solidFill>
                  <a:schemeClr val="dk2"/>
                </a:solidFill>
                <a:latin typeface="DM Sans"/>
                <a:ea typeface="DM Sans"/>
                <a:cs typeface="DM Sans"/>
                <a:sym typeface="DM Sans"/>
              </a:endParaRPr>
            </a:p>
          </p:txBody>
        </p:sp>
        <p:pic>
          <p:nvPicPr>
            <p:cNvPr id="481" name="Google Shape;481;p82"/>
            <p:cNvPicPr preferRelativeResize="0"/>
            <p:nvPr/>
          </p:nvPicPr>
          <p:blipFill rotWithShape="1">
            <a:blip r:embed="rId5">
              <a:alphaModFix/>
            </a:blip>
            <a:srcRect b="0" l="0" r="0" t="0"/>
            <a:stretch/>
          </p:blipFill>
          <p:spPr>
            <a:xfrm>
              <a:off x="457375" y="4713113"/>
              <a:ext cx="225900" cy="225900"/>
            </a:xfrm>
            <a:prstGeom prst="rect">
              <a:avLst/>
            </a:prstGeom>
            <a:noFill/>
            <a:ln>
              <a:noFill/>
            </a:ln>
          </p:spPr>
        </p:pic>
      </p:grpSp>
      <p:pic>
        <p:nvPicPr>
          <p:cNvPr id="482" name="Google Shape;482;p82"/>
          <p:cNvPicPr preferRelativeResize="0"/>
          <p:nvPr/>
        </p:nvPicPr>
        <p:blipFill>
          <a:blip r:embed="rId6">
            <a:alphaModFix/>
          </a:blip>
          <a:stretch>
            <a:fillRect/>
          </a:stretch>
        </p:blipFill>
        <p:spPr>
          <a:xfrm>
            <a:off x="5713323" y="0"/>
            <a:ext cx="3430678"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Otros perfiles importantes</a:t>
            </a:r>
            <a:endParaRPr b="1" i="0" sz="4000" u="none" cap="none" strike="noStrike">
              <a:solidFill>
                <a:schemeClr val="dk1"/>
              </a:solidFill>
              <a:latin typeface="DM Sans"/>
              <a:ea typeface="DM Sans"/>
              <a:cs typeface="DM Sans"/>
              <a:sym typeface="DM Sans"/>
            </a:endParaRPr>
          </a:p>
        </p:txBody>
      </p:sp>
      <p:sp>
        <p:nvSpPr>
          <p:cNvPr id="488" name="Google Shape;488;p83"/>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Además existen otros roles que son importantes para orientar a los Data Teams como: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dk2"/>
              </a:buClr>
              <a:buSzPts val="1350"/>
              <a:buFont typeface="DM Sans"/>
              <a:buChar char="✓"/>
            </a:pPr>
            <a:r>
              <a:rPr b="1" lang="es" sz="1350">
                <a:latin typeface="DM Sans"/>
                <a:ea typeface="DM Sans"/>
                <a:cs typeface="DM Sans"/>
                <a:sym typeface="DM Sans"/>
              </a:rPr>
              <a:t>Data manager:  </a:t>
            </a:r>
            <a:r>
              <a:rPr lang="es" sz="1350">
                <a:latin typeface="DM Sans"/>
                <a:ea typeface="DM Sans"/>
                <a:cs typeface="DM Sans"/>
                <a:sym typeface="DM Sans"/>
              </a:rPr>
              <a:t>se encargan de desarrollar y orientar sistemas orientados a datos para satisfacer las necesidades de una organización</a:t>
            </a:r>
            <a:endParaRPr sz="1350">
              <a:latin typeface="DM Sans"/>
              <a:ea typeface="DM Sans"/>
              <a:cs typeface="DM Sans"/>
              <a:sym typeface="DM Sans"/>
            </a:endParaRPr>
          </a:p>
        </p:txBody>
      </p:sp>
      <p:sp>
        <p:nvSpPr>
          <p:cNvPr id="489" name="Google Shape;489;p83"/>
          <p:cNvSpPr txBox="1"/>
          <p:nvPr/>
        </p:nvSpPr>
        <p:spPr>
          <a:xfrm>
            <a:off x="4527575" y="1908175"/>
            <a:ext cx="3834600" cy="2055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dk2"/>
              </a:buClr>
              <a:buSzPts val="1350"/>
              <a:buFont typeface="DM Sans"/>
              <a:buChar char="✓"/>
            </a:pPr>
            <a:r>
              <a:rPr b="1" lang="es" sz="1350">
                <a:latin typeface="DM Sans"/>
                <a:ea typeface="DM Sans"/>
                <a:cs typeface="DM Sans"/>
                <a:sym typeface="DM Sans"/>
              </a:rPr>
              <a:t>Director equipo data: </a:t>
            </a:r>
            <a:r>
              <a:rPr lang="es" sz="1350">
                <a:latin typeface="DM Sans"/>
                <a:ea typeface="DM Sans"/>
                <a:cs typeface="DM Sans"/>
                <a:sym typeface="DM Sans"/>
              </a:rPr>
              <a:t>se encargan de diseñar y desarrollar sistemas usados para manejo de datos como pueden ser Data Warehouses, Data Stores, y otros sistemas de Business Intelligence. También se encargan de mantener y monitorear los sistemas de datos con el fin de asegurarse que cumplen con los requerimientos de la organización</a:t>
            </a:r>
            <a:endParaRPr i="0" sz="1350" u="none" cap="none" strike="noStrike">
              <a:solidFill>
                <a:srgbClr val="000000"/>
              </a:solidFill>
              <a:latin typeface="DM Sans"/>
              <a:ea typeface="DM Sans"/>
              <a:cs typeface="DM Sans"/>
              <a:sym typeface="DM Sans"/>
            </a:endParaRPr>
          </a:p>
        </p:txBody>
      </p:sp>
      <p:grpSp>
        <p:nvGrpSpPr>
          <p:cNvPr id="490" name="Google Shape;490;p83"/>
          <p:cNvGrpSpPr/>
          <p:nvPr/>
        </p:nvGrpSpPr>
        <p:grpSpPr>
          <a:xfrm>
            <a:off x="457375" y="4649075"/>
            <a:ext cx="6857700" cy="354000"/>
            <a:chOff x="457375" y="4649075"/>
            <a:chExt cx="6857700" cy="354000"/>
          </a:xfrm>
        </p:grpSpPr>
        <p:sp>
          <p:nvSpPr>
            <p:cNvPr id="491" name="Google Shape;491;p83"/>
            <p:cNvSpPr txBox="1"/>
            <p:nvPr/>
          </p:nvSpPr>
          <p:spPr>
            <a:xfrm>
              <a:off x="683275" y="4649075"/>
              <a:ext cx="663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100">
                  <a:solidFill>
                    <a:schemeClr val="dk2"/>
                  </a:solidFill>
                  <a:latin typeface="DM Sans"/>
                  <a:ea typeface="DM Sans"/>
                  <a:cs typeface="DM Sans"/>
                  <a:sym typeface="DM Sans"/>
                </a:rPr>
                <a:t>Este tema se relaciona con el video 2.</a:t>
              </a:r>
              <a:r>
                <a:rPr lang="es" sz="1100">
                  <a:solidFill>
                    <a:schemeClr val="dk2"/>
                  </a:solidFill>
                  <a:latin typeface="DM Sans"/>
                  <a:ea typeface="DM Sans"/>
                  <a:cs typeface="DM Sans"/>
                  <a:sym typeface="DM Sans"/>
                </a:rPr>
                <a:t>3 El DE con Analysts y Scientists </a:t>
              </a:r>
              <a:endParaRPr sz="1100">
                <a:solidFill>
                  <a:schemeClr val="dk2"/>
                </a:solidFill>
                <a:latin typeface="DM Sans"/>
                <a:ea typeface="DM Sans"/>
                <a:cs typeface="DM Sans"/>
                <a:sym typeface="DM Sans"/>
              </a:endParaRPr>
            </a:p>
          </p:txBody>
        </p:sp>
        <p:pic>
          <p:nvPicPr>
            <p:cNvPr id="492" name="Google Shape;492;p83"/>
            <p:cNvPicPr preferRelativeResize="0"/>
            <p:nvPr/>
          </p:nvPicPr>
          <p:blipFill rotWithShape="1">
            <a:blip r:embed="rId3">
              <a:alphaModFix/>
            </a:blip>
            <a:srcRect b="0" l="0" r="0" t="0"/>
            <a:stretch/>
          </p:blipFill>
          <p:spPr>
            <a:xfrm>
              <a:off x="457375" y="4713113"/>
              <a:ext cx="225900" cy="2259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57"/>
          <p:cNvSpPr txBox="1"/>
          <p:nvPr/>
        </p:nvSpPr>
        <p:spPr>
          <a:xfrm>
            <a:off x="2356504" y="2242725"/>
            <a:ext cx="44310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accent6"/>
                </a:solidFill>
                <a:latin typeface="DM Sans"/>
                <a:ea typeface="DM Sans"/>
                <a:cs typeface="DM Sans"/>
                <a:sym typeface="DM Sans"/>
              </a:rPr>
              <a:t>💻 </a:t>
            </a:r>
            <a:r>
              <a:rPr b="1" lang="es" sz="4000">
                <a:solidFill>
                  <a:srgbClr val="EAFF6A"/>
                </a:solidFill>
                <a:latin typeface="DM Sans"/>
                <a:ea typeface="DM Sans"/>
                <a:cs typeface="DM Sans"/>
                <a:sym typeface="DM Sans"/>
              </a:rPr>
              <a:t>Clase en vivo</a:t>
            </a:r>
            <a:r>
              <a:rPr b="1" i="0" lang="es" sz="4000" u="none" cap="none" strike="noStrike">
                <a:solidFill>
                  <a:srgbClr val="EAFF6A"/>
                </a:solidFill>
                <a:latin typeface="DM Sans"/>
                <a:ea typeface="DM Sans"/>
                <a:cs typeface="DM Sans"/>
                <a:sym typeface="DM Sans"/>
              </a:rPr>
              <a:t>  </a:t>
            </a:r>
            <a:endParaRPr b="1" i="0" sz="4000" u="none" cap="none" strike="noStrike">
              <a:solidFill>
                <a:srgbClr val="EAFF6A"/>
              </a:solidFill>
              <a:latin typeface="DM Sans"/>
              <a:ea typeface="DM Sans"/>
              <a:cs typeface="DM Sans"/>
              <a:sym typeface="DM Sans"/>
            </a:endParaRPr>
          </a:p>
        </p:txBody>
      </p:sp>
      <p:sp>
        <p:nvSpPr>
          <p:cNvPr id="172" name="Google Shape;172;p57"/>
          <p:cNvSpPr txBox="1"/>
          <p:nvPr/>
        </p:nvSpPr>
        <p:spPr>
          <a:xfrm>
            <a:off x="3124950" y="3082025"/>
            <a:ext cx="28941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lt1"/>
                </a:solidFill>
                <a:latin typeface="DM Sans"/>
                <a:ea typeface="DM Sans"/>
                <a:cs typeface="DM Sans"/>
                <a:sym typeface="DM Sans"/>
              </a:rPr>
              <a:t>¿Comenzamos?</a:t>
            </a:r>
            <a:endParaRPr b="0" i="0" sz="1350" u="none" cap="none" strike="noStrike">
              <a:solidFill>
                <a:schemeClr val="lt1"/>
              </a:solidFill>
              <a:latin typeface="DM Sans"/>
              <a:ea typeface="DM Sans"/>
              <a:cs typeface="DM Sans"/>
              <a:sym typeface="DM Sans"/>
            </a:endParaRPr>
          </a:p>
        </p:txBody>
      </p:sp>
      <p:sp>
        <p:nvSpPr>
          <p:cNvPr id="173" name="Google Shape;173;p57"/>
          <p:cNvSpPr txBox="1"/>
          <p:nvPr/>
        </p:nvSpPr>
        <p:spPr>
          <a:xfrm>
            <a:off x="5764400" y="471175"/>
            <a:ext cx="2894100" cy="3924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350"/>
              <a:buFont typeface="Arial"/>
              <a:buNone/>
            </a:pPr>
            <a:r>
              <a:rPr b="0" i="0" lang="es" sz="1350" u="none" cap="none" strike="noStrike">
                <a:solidFill>
                  <a:srgbClr val="FFFFFF"/>
                </a:solidFill>
                <a:latin typeface="DM Sans"/>
                <a:ea typeface="DM Sans"/>
                <a:cs typeface="DM Sans"/>
                <a:sym typeface="DM Sans"/>
              </a:rPr>
              <a:t>Semana #</a:t>
            </a:r>
            <a:r>
              <a:rPr lang="es" sz="1350">
                <a:solidFill>
                  <a:srgbClr val="FFFFFF"/>
                </a:solidFill>
                <a:latin typeface="DM Sans"/>
                <a:ea typeface="DM Sans"/>
                <a:cs typeface="DM Sans"/>
                <a:sym typeface="DM Sans"/>
              </a:rPr>
              <a:t>2</a:t>
            </a:r>
            <a:endParaRPr b="0" i="0" sz="1350" u="none" cap="none" strike="noStrike">
              <a:solidFill>
                <a:srgbClr val="FFFFFF"/>
              </a:solidFill>
              <a:latin typeface="DM Sans"/>
              <a:ea typeface="DM Sans"/>
              <a:cs typeface="DM Sans"/>
              <a:sym typeface="DM Sans"/>
            </a:endParaRPr>
          </a:p>
        </p:txBody>
      </p:sp>
      <p:sp>
        <p:nvSpPr>
          <p:cNvPr id="174" name="Google Shape;174;p57"/>
          <p:cNvSpPr txBox="1"/>
          <p:nvPr/>
        </p:nvSpPr>
        <p:spPr>
          <a:xfrm>
            <a:off x="467600" y="471175"/>
            <a:ext cx="52968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rgbClr val="FFFFFF"/>
                </a:solidFill>
                <a:latin typeface="DM Sans"/>
                <a:ea typeface="DM Sans"/>
                <a:cs typeface="DM Sans"/>
                <a:sym typeface="DM Sans"/>
              </a:rPr>
              <a:t>Data Engineering</a:t>
            </a:r>
            <a:endParaRPr b="0" i="0" sz="1350" u="none" cap="none" strike="noStrike">
              <a:solidFill>
                <a:srgbClr val="FFFFFF"/>
              </a:solidFill>
              <a:latin typeface="DM Sans"/>
              <a:ea typeface="DM Sans"/>
              <a:cs typeface="DM Sans"/>
              <a:sym typeface="DM Sans"/>
            </a:endParaRPr>
          </a:p>
        </p:txBody>
      </p:sp>
      <p:pic>
        <p:nvPicPr>
          <p:cNvPr id="175" name="Google Shape;175;p57"/>
          <p:cNvPicPr preferRelativeResize="0"/>
          <p:nvPr/>
        </p:nvPicPr>
        <p:blipFill>
          <a:blip r:embed="rId4">
            <a:alphaModFix/>
          </a:blip>
          <a:stretch>
            <a:fillRect/>
          </a:stretch>
        </p:blipFill>
        <p:spPr>
          <a:xfrm>
            <a:off x="2642225" y="3715025"/>
            <a:ext cx="3859547" cy="15933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4"/>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98" name="Google Shape;498;p84"/>
          <p:cNvSpPr txBox="1"/>
          <p:nvPr/>
        </p:nvSpPr>
        <p:spPr>
          <a:xfrm>
            <a:off x="2809200" y="2971950"/>
            <a:ext cx="3525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¡En </a:t>
            </a:r>
            <a:r>
              <a:rPr lang="es" sz="2000">
                <a:solidFill>
                  <a:schemeClr val="lt1"/>
                </a:solidFill>
                <a:latin typeface="DM Sans"/>
                <a:ea typeface="DM Sans"/>
                <a:cs typeface="DM Sans"/>
                <a:sym typeface="DM Sans"/>
              </a:rPr>
              <a:t>10 </a:t>
            </a:r>
            <a:r>
              <a:rPr b="0" i="0" lang="es" sz="2000" u="none" cap="none" strike="noStrike">
                <a:solidFill>
                  <a:schemeClr val="lt1"/>
                </a:solidFill>
                <a:latin typeface="DM Sans"/>
                <a:ea typeface="DM Sans"/>
                <a:cs typeface="DM Sans"/>
                <a:sym typeface="DM Sans"/>
              </a:rPr>
              <a:t>minutos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5"/>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Sistemas </a:t>
            </a:r>
            <a:r>
              <a:rPr b="1" lang="es" sz="4000">
                <a:solidFill>
                  <a:srgbClr val="EAFF6A"/>
                </a:solidFill>
                <a:latin typeface="DM Sans"/>
                <a:ea typeface="DM Sans"/>
                <a:cs typeface="DM Sans"/>
                <a:sym typeface="DM Sans"/>
              </a:rPr>
              <a:t>OLTP y OLAP</a:t>
            </a:r>
            <a:endParaRPr b="1" i="0" sz="4000" u="none" cap="none" strike="noStrike">
              <a:solidFill>
                <a:srgbClr val="EAFF6A"/>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 </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6"/>
          <p:cNvSpPr txBox="1"/>
          <p:nvPr/>
        </p:nvSpPr>
        <p:spPr>
          <a:xfrm>
            <a:off x="442950" y="899375"/>
            <a:ext cx="51537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Recuperamos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a:t>
            </a:r>
            <a:r>
              <a:rPr b="1" i="0" lang="es" sz="4000" u="none" cap="none" strike="noStrike">
                <a:solidFill>
                  <a:schemeClr val="dk1"/>
                </a:solidFill>
                <a:latin typeface="DM Sans"/>
                <a:ea typeface="DM Sans"/>
                <a:cs typeface="DM Sans"/>
                <a:sym typeface="DM Sans"/>
              </a:rPr>
              <a:t> tema de </a:t>
            </a:r>
            <a:r>
              <a:rPr b="1" lang="es" sz="4000">
                <a:solidFill>
                  <a:schemeClr val="dk1"/>
                </a:solidFill>
                <a:latin typeface="DM Sans"/>
                <a:ea typeface="DM Sans"/>
                <a:cs typeface="DM Sans"/>
                <a:sym typeface="DM Sans"/>
              </a:rPr>
              <a:t>OLTP Y OLAP</a:t>
            </a:r>
            <a:endParaRPr b="1" i="0" sz="4000" u="none" cap="none" strike="noStrike">
              <a:solidFill>
                <a:schemeClr val="dk1"/>
              </a:solidFill>
              <a:latin typeface="DM Sans"/>
              <a:ea typeface="DM Sans"/>
              <a:cs typeface="DM Sans"/>
              <a:sym typeface="DM Sans"/>
            </a:endParaRPr>
          </a:p>
        </p:txBody>
      </p:sp>
      <p:sp>
        <p:nvSpPr>
          <p:cNvPr id="509" name="Google Shape;509;p86"/>
          <p:cNvSpPr txBox="1"/>
          <p:nvPr/>
        </p:nvSpPr>
        <p:spPr>
          <a:xfrm>
            <a:off x="475500" y="2515575"/>
            <a:ext cx="5088600" cy="1887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lang="es">
                <a:solidFill>
                  <a:schemeClr val="dk1"/>
                </a:solidFill>
                <a:latin typeface="DM Sans"/>
                <a:ea typeface="DM Sans"/>
                <a:cs typeface="DM Sans"/>
                <a:sym typeface="DM Sans"/>
              </a:rPr>
              <a:t>Como vimos en el video existen dos tipos de sistemas para el manejo del Big Data:</a:t>
            </a:r>
            <a:endParaRPr>
              <a:solidFill>
                <a:schemeClr val="dk1"/>
              </a:solidFill>
              <a:latin typeface="DM Sans"/>
              <a:ea typeface="DM Sans"/>
              <a:cs typeface="DM Sans"/>
              <a:sym typeface="DM Sans"/>
            </a:endParaRPr>
          </a:p>
          <a:p>
            <a:pPr indent="-317500" lvl="0" marL="457200" marR="0" rtl="0" algn="l">
              <a:lnSpc>
                <a:spcPct val="115000"/>
              </a:lnSpc>
              <a:spcBef>
                <a:spcPts val="0"/>
              </a:spcBef>
              <a:spcAft>
                <a:spcPts val="0"/>
              </a:spcAft>
              <a:buClr>
                <a:schemeClr val="dk2"/>
              </a:buClr>
              <a:buSzPts val="1400"/>
              <a:buFont typeface="DM Sans"/>
              <a:buAutoNum type="arabicPeriod"/>
            </a:pPr>
            <a:r>
              <a:rPr lang="es">
                <a:solidFill>
                  <a:schemeClr val="dk1"/>
                </a:solidFill>
                <a:latin typeface="DM Sans"/>
                <a:ea typeface="DM Sans"/>
                <a:cs typeface="DM Sans"/>
                <a:sym typeface="DM Sans"/>
              </a:rPr>
              <a:t>OLTP (Online Transaction Processing)</a:t>
            </a:r>
            <a:endParaRPr>
              <a:solidFill>
                <a:schemeClr val="dk1"/>
              </a:solidFill>
              <a:latin typeface="DM Sans"/>
              <a:ea typeface="DM Sans"/>
              <a:cs typeface="DM Sans"/>
              <a:sym typeface="DM Sans"/>
            </a:endParaRPr>
          </a:p>
          <a:p>
            <a:pPr indent="-317500" lvl="0" marL="457200" marR="0" rtl="0" algn="l">
              <a:lnSpc>
                <a:spcPct val="115000"/>
              </a:lnSpc>
              <a:spcBef>
                <a:spcPts val="0"/>
              </a:spcBef>
              <a:spcAft>
                <a:spcPts val="0"/>
              </a:spcAft>
              <a:buClr>
                <a:schemeClr val="dk2"/>
              </a:buClr>
              <a:buSzPts val="1400"/>
              <a:buFont typeface="DM Sans"/>
              <a:buAutoNum type="arabicPeriod"/>
            </a:pPr>
            <a:r>
              <a:rPr lang="es">
                <a:solidFill>
                  <a:schemeClr val="dk1"/>
                </a:solidFill>
                <a:latin typeface="DM Sans"/>
                <a:ea typeface="DM Sans"/>
                <a:cs typeface="DM Sans"/>
                <a:sym typeface="DM Sans"/>
              </a:rPr>
              <a:t>OLAP (</a:t>
            </a:r>
            <a:r>
              <a:rPr lang="es" sz="1350">
                <a:solidFill>
                  <a:schemeClr val="dk1"/>
                </a:solidFill>
                <a:latin typeface="DM Sans"/>
                <a:ea typeface="DM Sans"/>
                <a:cs typeface="DM Sans"/>
                <a:sym typeface="DM Sans"/>
              </a:rPr>
              <a:t>Online Analytical Processing)</a:t>
            </a:r>
            <a:endParaRPr>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t/>
            </a:r>
            <a:endParaRPr>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rPr lang="es">
                <a:solidFill>
                  <a:schemeClr val="dk1"/>
                </a:solidFill>
                <a:latin typeface="DM Sans"/>
                <a:ea typeface="DM Sans"/>
                <a:cs typeface="DM Sans"/>
                <a:sym typeface="DM Sans"/>
              </a:rPr>
              <a:t>Los cuales veremos con mayor detalle ahora.</a:t>
            </a:r>
            <a:endParaRPr>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pic>
        <p:nvPicPr>
          <p:cNvPr id="510" name="Google Shape;510;p8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11" name="Google Shape;511;p86"/>
          <p:cNvSpPr txBox="1"/>
          <p:nvPr/>
        </p:nvSpPr>
        <p:spPr>
          <a:xfrm>
            <a:off x="930550" y="468275"/>
            <a:ext cx="382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pic>
        <p:nvPicPr>
          <p:cNvPr id="512" name="Google Shape;512;p86"/>
          <p:cNvPicPr preferRelativeResize="0"/>
          <p:nvPr/>
        </p:nvPicPr>
        <p:blipFill rotWithShape="1">
          <a:blip r:embed="rId4">
            <a:alphaModFix/>
          </a:blip>
          <a:srcRect b="0" l="0" r="0" t="0"/>
          <a:stretch/>
        </p:blipFill>
        <p:spPr>
          <a:xfrm>
            <a:off x="5673600" y="0"/>
            <a:ext cx="3470406" cy="5143500"/>
          </a:xfrm>
          <a:prstGeom prst="rect">
            <a:avLst/>
          </a:prstGeom>
          <a:noFill/>
          <a:ln>
            <a:noFill/>
          </a:ln>
        </p:spPr>
      </p:pic>
      <p:pic>
        <p:nvPicPr>
          <p:cNvPr id="513" name="Google Shape;513;p8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14" name="Google Shape;514;p86"/>
          <p:cNvSpPr txBox="1"/>
          <p:nvPr/>
        </p:nvSpPr>
        <p:spPr>
          <a:xfrm>
            <a:off x="930550" y="468275"/>
            <a:ext cx="4743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VIDEO N°</a:t>
            </a:r>
            <a:r>
              <a:rPr lang="es" sz="1600">
                <a:solidFill>
                  <a:schemeClr val="dk1"/>
                </a:solidFill>
                <a:latin typeface="DM Sans"/>
                <a:ea typeface="DM Sans"/>
                <a:cs typeface="DM Sans"/>
                <a:sym typeface="DM Sans"/>
              </a:rPr>
              <a:t>2</a:t>
            </a:r>
            <a:r>
              <a:rPr b="0" i="0" lang="es" sz="1600" u="none" cap="none" strike="noStrike">
                <a:solidFill>
                  <a:schemeClr val="dk1"/>
                </a:solidFill>
                <a:latin typeface="DM Sans"/>
                <a:ea typeface="DM Sans"/>
                <a:cs typeface="DM Sans"/>
                <a:sym typeface="DM Sans"/>
              </a:rPr>
              <a:t>.</a:t>
            </a:r>
            <a:r>
              <a:rPr lang="es" sz="1600">
                <a:solidFill>
                  <a:schemeClr val="dk1"/>
                </a:solidFill>
                <a:latin typeface="DM Sans"/>
                <a:ea typeface="DM Sans"/>
                <a:cs typeface="DM Sans"/>
                <a:sym typeface="DM Sans"/>
              </a:rPr>
              <a:t>4</a:t>
            </a:r>
            <a:r>
              <a:rPr b="0" i="0" lang="es" sz="1600" u="none" cap="none" strike="noStrike">
                <a:solidFill>
                  <a:schemeClr val="dk1"/>
                </a:solidFill>
                <a:latin typeface="DM Sans"/>
                <a:ea typeface="DM Sans"/>
                <a:cs typeface="DM Sans"/>
                <a:sym typeface="DM Sans"/>
              </a:rPr>
              <a:t> - </a:t>
            </a:r>
            <a:r>
              <a:rPr lang="es" sz="1600">
                <a:solidFill>
                  <a:schemeClr val="dk1"/>
                </a:solidFill>
                <a:latin typeface="DM Sans"/>
                <a:ea typeface="DM Sans"/>
                <a:cs typeface="DM Sans"/>
                <a:sym typeface="DM Sans"/>
              </a:rPr>
              <a:t>Sistemas OLTP vs OLAP</a:t>
            </a:r>
            <a:endParaRPr b="0" i="0" sz="1400" u="none" cap="none" strike="noStrike">
              <a:solidFill>
                <a:schemeClr val="dk1"/>
              </a:solidFill>
              <a:latin typeface="DM Sans"/>
              <a:ea typeface="DM Sans"/>
              <a:cs typeface="DM Sans"/>
              <a:sym typeface="DM Sans"/>
            </a:endParaRPr>
          </a:p>
        </p:txBody>
      </p:sp>
      <p:grpSp>
        <p:nvGrpSpPr>
          <p:cNvPr id="515" name="Google Shape;515;p86"/>
          <p:cNvGrpSpPr/>
          <p:nvPr/>
        </p:nvGrpSpPr>
        <p:grpSpPr>
          <a:xfrm>
            <a:off x="475509" y="468284"/>
            <a:ext cx="431100" cy="431100"/>
            <a:chOff x="1620134" y="2715534"/>
            <a:chExt cx="431100" cy="431100"/>
          </a:xfrm>
        </p:grpSpPr>
        <p:sp>
          <p:nvSpPr>
            <p:cNvPr id="516" name="Google Shape;516;p86"/>
            <p:cNvSpPr/>
            <p:nvPr/>
          </p:nvSpPr>
          <p:spPr>
            <a:xfrm>
              <a:off x="1620134" y="27155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DM Sans"/>
                <a:ea typeface="DM Sans"/>
                <a:cs typeface="DM Sans"/>
                <a:sym typeface="DM Sans"/>
              </a:endParaRPr>
            </a:p>
          </p:txBody>
        </p:sp>
        <p:sp>
          <p:nvSpPr>
            <p:cNvPr id="517" name="Google Shape;517;p86"/>
            <p:cNvSpPr txBox="1"/>
            <p:nvPr/>
          </p:nvSpPr>
          <p:spPr>
            <a:xfrm>
              <a:off x="1648707" y="2746418"/>
              <a:ext cx="251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7"/>
          <p:cNvSpPr txBox="1"/>
          <p:nvPr/>
        </p:nvSpPr>
        <p:spPr>
          <a:xfrm>
            <a:off x="1447300" y="53757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chemeClr val="dk1"/>
                </a:solidFill>
                <a:latin typeface="DM Sans"/>
                <a:ea typeface="DM Sans"/>
                <a:cs typeface="DM Sans"/>
                <a:sym typeface="DM Sans"/>
              </a:rPr>
              <a:t>Ejemplo en vivo</a:t>
            </a:r>
            <a:endParaRPr b="1" sz="3500">
              <a:solidFill>
                <a:schemeClr val="dk1"/>
              </a:solidFill>
              <a:latin typeface="DM Sans"/>
              <a:ea typeface="DM Sans"/>
              <a:cs typeface="DM Sans"/>
              <a:sym typeface="DM Sans"/>
            </a:endParaRPr>
          </a:p>
        </p:txBody>
      </p:sp>
      <p:sp>
        <p:nvSpPr>
          <p:cNvPr id="523" name="Google Shape;523;p87"/>
          <p:cNvSpPr txBox="1"/>
          <p:nvPr/>
        </p:nvSpPr>
        <p:spPr>
          <a:xfrm>
            <a:off x="475500" y="1474850"/>
            <a:ext cx="71694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500">
                <a:solidFill>
                  <a:srgbClr val="999999"/>
                </a:solidFill>
                <a:latin typeface="DM Sans"/>
                <a:ea typeface="DM Sans"/>
                <a:cs typeface="DM Sans"/>
                <a:sym typeface="DM Sans"/>
              </a:rPr>
              <a:t>Analizaremos el funcionamiento de consultas asociadas a sistemas OLTP y </a:t>
            </a:r>
            <a:r>
              <a:rPr lang="es" sz="2500">
                <a:solidFill>
                  <a:srgbClr val="999999"/>
                </a:solidFill>
                <a:latin typeface="DM Sans"/>
                <a:ea typeface="DM Sans"/>
                <a:cs typeface="DM Sans"/>
                <a:sym typeface="DM Sans"/>
              </a:rPr>
              <a:t>OLAP</a:t>
            </a:r>
            <a:r>
              <a:rPr lang="es" sz="2500">
                <a:solidFill>
                  <a:srgbClr val="999999"/>
                </a:solidFill>
                <a:latin typeface="DM Sans"/>
                <a:ea typeface="DM Sans"/>
                <a:cs typeface="DM Sans"/>
                <a:sym typeface="DM Sans"/>
              </a:rPr>
              <a:t> tomando como base el funcionamiento de un call center. Tomaremos como referencia tres tablas </a:t>
            </a:r>
            <a:r>
              <a:rPr lang="es" sz="2500" u="sng">
                <a:solidFill>
                  <a:schemeClr val="hlink"/>
                </a:solidFill>
                <a:latin typeface="DM Sans"/>
                <a:ea typeface="DM Sans"/>
                <a:cs typeface="DM Sans"/>
                <a:sym typeface="DM Sans"/>
                <a:hlinkClick r:id="rId3"/>
              </a:rPr>
              <a:t>agentes</a:t>
            </a:r>
            <a:r>
              <a:rPr lang="es" sz="2500">
                <a:solidFill>
                  <a:srgbClr val="B7B7B7"/>
                </a:solidFill>
                <a:latin typeface="DM Sans"/>
                <a:ea typeface="DM Sans"/>
                <a:cs typeface="DM Sans"/>
                <a:sym typeface="DM Sans"/>
              </a:rPr>
              <a:t>, </a:t>
            </a:r>
            <a:r>
              <a:rPr lang="es" sz="2500" u="sng">
                <a:solidFill>
                  <a:schemeClr val="hlink"/>
                </a:solidFill>
                <a:latin typeface="DM Sans"/>
                <a:ea typeface="DM Sans"/>
                <a:cs typeface="DM Sans"/>
                <a:sym typeface="DM Sans"/>
                <a:hlinkClick r:id="rId4"/>
              </a:rPr>
              <a:t>calls</a:t>
            </a:r>
            <a:r>
              <a:rPr lang="es" sz="2500">
                <a:solidFill>
                  <a:srgbClr val="B7B7B7"/>
                </a:solidFill>
                <a:latin typeface="DM Sans"/>
                <a:ea typeface="DM Sans"/>
                <a:cs typeface="DM Sans"/>
                <a:sym typeface="DM Sans"/>
              </a:rPr>
              <a:t> y </a:t>
            </a:r>
            <a:r>
              <a:rPr lang="es" sz="2500" u="sng">
                <a:solidFill>
                  <a:schemeClr val="hlink"/>
                </a:solidFill>
                <a:latin typeface="DM Sans"/>
                <a:ea typeface="DM Sans"/>
                <a:cs typeface="DM Sans"/>
                <a:sym typeface="DM Sans"/>
                <a:hlinkClick r:id="rId5"/>
              </a:rPr>
              <a:t>customers</a:t>
            </a:r>
            <a:r>
              <a:rPr b="1" lang="es" sz="2500">
                <a:solidFill>
                  <a:schemeClr val="dk2"/>
                </a:solidFill>
                <a:latin typeface="DM Sans"/>
                <a:ea typeface="DM Sans"/>
                <a:cs typeface="DM Sans"/>
                <a:sym typeface="DM Sans"/>
              </a:rPr>
              <a:t> </a:t>
            </a:r>
            <a:r>
              <a:rPr lang="es" sz="2500">
                <a:solidFill>
                  <a:srgbClr val="9E9E9E"/>
                </a:solidFill>
                <a:latin typeface="DM Sans"/>
                <a:ea typeface="DM Sans"/>
                <a:cs typeface="DM Sans"/>
                <a:sym typeface="DM Sans"/>
              </a:rPr>
              <a:t>junto con el siguiente</a:t>
            </a:r>
            <a:r>
              <a:rPr lang="es" sz="2500">
                <a:solidFill>
                  <a:schemeClr val="dk2"/>
                </a:solidFill>
                <a:latin typeface="DM Sans"/>
                <a:ea typeface="DM Sans"/>
                <a:cs typeface="DM Sans"/>
                <a:sym typeface="DM Sans"/>
              </a:rPr>
              <a:t> </a:t>
            </a:r>
            <a:r>
              <a:rPr lang="es" sz="2500" u="sng">
                <a:solidFill>
                  <a:schemeClr val="accent5"/>
                </a:solidFill>
                <a:latin typeface="DM Sans"/>
                <a:ea typeface="DM Sans"/>
                <a:cs typeface="DM Sans"/>
                <a:sym typeface="DM Sans"/>
                <a:hlinkClick r:id="rId6">
                  <a:extLst>
                    <a:ext uri="{A12FA001-AC4F-418D-AE19-62706E023703}">
                      <ahyp:hlinkClr val="tx"/>
                    </a:ext>
                  </a:extLst>
                </a:hlinkClick>
              </a:rPr>
              <a:t>código</a:t>
            </a:r>
            <a:endParaRPr sz="25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sz="2500">
              <a:solidFill>
                <a:schemeClr val="dk2"/>
              </a:solidFill>
              <a:latin typeface="DM Sans"/>
              <a:ea typeface="DM Sans"/>
              <a:cs typeface="DM Sans"/>
              <a:sym typeface="DM Sans"/>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524" name="Google Shape;524;p87"/>
          <p:cNvGrpSpPr/>
          <p:nvPr/>
        </p:nvGrpSpPr>
        <p:grpSpPr>
          <a:xfrm>
            <a:off x="475501" y="468273"/>
            <a:ext cx="738900" cy="738900"/>
            <a:chOff x="473351" y="619523"/>
            <a:chExt cx="738900" cy="738900"/>
          </a:xfrm>
        </p:grpSpPr>
        <p:sp>
          <p:nvSpPr>
            <p:cNvPr id="525" name="Google Shape;525;p87"/>
            <p:cNvSpPr/>
            <p:nvPr/>
          </p:nvSpPr>
          <p:spPr>
            <a:xfrm>
              <a:off x="473351" y="61952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6" name="Google Shape;526;p87" title="ícono de ejemplo en vivo"/>
            <p:cNvPicPr preferRelativeResize="0"/>
            <p:nvPr/>
          </p:nvPicPr>
          <p:blipFill>
            <a:blip r:embed="rId7">
              <a:alphaModFix/>
            </a:blip>
            <a:stretch>
              <a:fillRect/>
            </a:stretch>
          </p:blipFill>
          <p:spPr>
            <a:xfrm>
              <a:off x="616475" y="762650"/>
              <a:ext cx="452650" cy="452650"/>
            </a:xfrm>
            <a:prstGeom prst="rect">
              <a:avLst/>
            </a:prstGeom>
            <a:noFill/>
            <a:ln>
              <a:noFill/>
            </a:ln>
          </p:spPr>
        </p:pic>
      </p:grpSp>
      <p:sp>
        <p:nvSpPr>
          <p:cNvPr id="527" name="Google Shape;527;p87"/>
          <p:cNvSpPr txBox="1"/>
          <p:nvPr/>
        </p:nvSpPr>
        <p:spPr>
          <a:xfrm>
            <a:off x="475500" y="43447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2"/>
                </a:solidFill>
                <a:latin typeface="DM Sans"/>
                <a:ea typeface="DM Sans"/>
                <a:cs typeface="DM Sans"/>
                <a:sym typeface="DM Sans"/>
              </a:rPr>
              <a:t>Duración: </a:t>
            </a:r>
            <a:r>
              <a:rPr b="1" lang="es" sz="2000">
                <a:solidFill>
                  <a:schemeClr val="dk2"/>
                </a:solidFill>
                <a:latin typeface="DM Sans"/>
                <a:ea typeface="DM Sans"/>
                <a:cs typeface="DM Sans"/>
                <a:sym typeface="DM Sans"/>
              </a:rPr>
              <a:t>2</a:t>
            </a:r>
            <a:r>
              <a:rPr b="1" lang="es" sz="2000">
                <a:solidFill>
                  <a:schemeClr val="dk2"/>
                </a:solidFill>
                <a:latin typeface="DM Sans"/>
                <a:ea typeface="DM Sans"/>
                <a:cs typeface="DM Sans"/>
                <a:sym typeface="DM Sans"/>
              </a:rPr>
              <a:t>0 minutos</a:t>
            </a:r>
            <a:endParaRPr b="1" sz="2000">
              <a:solidFill>
                <a:schemeClr val="dk2"/>
              </a:solidFill>
              <a:latin typeface="DM Sans"/>
              <a:ea typeface="DM Sans"/>
              <a:cs typeface="DM Sans"/>
              <a:sym typeface="DM Sans"/>
            </a:endParaRPr>
          </a:p>
        </p:txBody>
      </p:sp>
      <p:grpSp>
        <p:nvGrpSpPr>
          <p:cNvPr id="528" name="Google Shape;528;p87"/>
          <p:cNvGrpSpPr/>
          <p:nvPr/>
        </p:nvGrpSpPr>
        <p:grpSpPr>
          <a:xfrm>
            <a:off x="0" y="-7400"/>
            <a:ext cx="9143925" cy="44400"/>
            <a:chOff x="0" y="-7400"/>
            <a:chExt cx="9143925" cy="44400"/>
          </a:xfrm>
        </p:grpSpPr>
        <p:sp>
          <p:nvSpPr>
            <p:cNvPr id="529" name="Google Shape;529;p87"/>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530" name="Google Shape;530;p87"/>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grpSp>
        <p:nvGrpSpPr>
          <p:cNvPr id="535" name="Google Shape;535;p88"/>
          <p:cNvGrpSpPr/>
          <p:nvPr/>
        </p:nvGrpSpPr>
        <p:grpSpPr>
          <a:xfrm>
            <a:off x="1553350" y="1479650"/>
            <a:ext cx="197100" cy="197100"/>
            <a:chOff x="2172088" y="1852650"/>
            <a:chExt cx="197100" cy="197100"/>
          </a:xfrm>
        </p:grpSpPr>
        <p:sp>
          <p:nvSpPr>
            <p:cNvPr id="536" name="Google Shape;536;p88"/>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8"/>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88"/>
          <p:cNvGrpSpPr/>
          <p:nvPr/>
        </p:nvGrpSpPr>
        <p:grpSpPr>
          <a:xfrm>
            <a:off x="1553350" y="2246900"/>
            <a:ext cx="197100" cy="197100"/>
            <a:chOff x="2172088" y="2455775"/>
            <a:chExt cx="197100" cy="197100"/>
          </a:xfrm>
        </p:grpSpPr>
        <p:sp>
          <p:nvSpPr>
            <p:cNvPr id="539" name="Google Shape;539;p88"/>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8"/>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41" name="Google Shape;541;p88"/>
          <p:cNvCxnSpPr>
            <a:stCxn id="536" idx="4"/>
            <a:endCxn id="539" idx="0"/>
          </p:cNvCxnSpPr>
          <p:nvPr/>
        </p:nvCxnSpPr>
        <p:spPr>
          <a:xfrm>
            <a:off x="1651900" y="1676750"/>
            <a:ext cx="0" cy="570300"/>
          </a:xfrm>
          <a:prstGeom prst="straightConnector1">
            <a:avLst/>
          </a:prstGeom>
          <a:noFill/>
          <a:ln cap="flat" cmpd="sng" w="9525">
            <a:solidFill>
              <a:srgbClr val="DEFC52"/>
            </a:solidFill>
            <a:prstDash val="solid"/>
            <a:round/>
            <a:headEnd len="med" w="med" type="none"/>
            <a:tailEnd len="med" w="med" type="none"/>
          </a:ln>
        </p:spPr>
      </p:cxnSp>
      <p:sp>
        <p:nvSpPr>
          <p:cNvPr id="542" name="Google Shape;542;p8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sp>
        <p:nvSpPr>
          <p:cNvPr id="543" name="Google Shape;543;p88"/>
          <p:cNvSpPr txBox="1"/>
          <p:nvPr/>
        </p:nvSpPr>
        <p:spPr>
          <a:xfrm>
            <a:off x="2071838" y="1358425"/>
            <a:ext cx="53067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Momento 1</a:t>
            </a:r>
            <a:r>
              <a:rPr lang="es" sz="1350">
                <a:solidFill>
                  <a:schemeClr val="dk1"/>
                </a:solidFill>
                <a:latin typeface="DM Sans"/>
                <a:ea typeface="DM Sans"/>
                <a:cs typeface="DM Sans"/>
                <a:sym typeface="DM Sans"/>
              </a:rPr>
              <a:t> Creación de tablas calls, agents y customers para dar cumplimiento con el requerimiento que se necesita teniendo en cuenta la información que se provee </a:t>
            </a:r>
            <a:endParaRPr sz="1350">
              <a:solidFill>
                <a:schemeClr val="dk1"/>
              </a:solidFill>
              <a:latin typeface="DM Sans"/>
              <a:ea typeface="DM Sans"/>
              <a:cs typeface="DM Sans"/>
              <a:sym typeface="DM Sans"/>
            </a:endParaRPr>
          </a:p>
        </p:txBody>
      </p:sp>
      <p:sp>
        <p:nvSpPr>
          <p:cNvPr id="544" name="Google Shape;544;p88"/>
          <p:cNvSpPr txBox="1"/>
          <p:nvPr/>
        </p:nvSpPr>
        <p:spPr>
          <a:xfrm>
            <a:off x="2071838" y="2166625"/>
            <a:ext cx="53067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Momento 2</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OLTP: Almacenar transacciones que se dieron en un día particular en la empresa de Call Center. Esto traducido a sentencias SQL </a:t>
            </a:r>
            <a:endParaRPr sz="1350">
              <a:solidFill>
                <a:schemeClr val="dk1"/>
              </a:solidFill>
              <a:latin typeface="DM Sans"/>
              <a:ea typeface="DM Sans"/>
              <a:cs typeface="DM Sans"/>
              <a:sym typeface="DM Sans"/>
            </a:endParaRPr>
          </a:p>
        </p:txBody>
      </p:sp>
      <p:grpSp>
        <p:nvGrpSpPr>
          <p:cNvPr id="545" name="Google Shape;545;p88"/>
          <p:cNvGrpSpPr/>
          <p:nvPr/>
        </p:nvGrpSpPr>
        <p:grpSpPr>
          <a:xfrm>
            <a:off x="1553350" y="3014150"/>
            <a:ext cx="197100" cy="197100"/>
            <a:chOff x="2172088" y="3058775"/>
            <a:chExt cx="197100" cy="197100"/>
          </a:xfrm>
        </p:grpSpPr>
        <p:sp>
          <p:nvSpPr>
            <p:cNvPr id="546" name="Google Shape;546;p88"/>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8"/>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48" name="Google Shape;548;p88"/>
          <p:cNvCxnSpPr>
            <a:stCxn id="540" idx="4"/>
            <a:endCxn id="546" idx="0"/>
          </p:cNvCxnSpPr>
          <p:nvPr/>
        </p:nvCxnSpPr>
        <p:spPr>
          <a:xfrm>
            <a:off x="1651900" y="2388950"/>
            <a:ext cx="0" cy="625200"/>
          </a:xfrm>
          <a:prstGeom prst="straightConnector1">
            <a:avLst/>
          </a:prstGeom>
          <a:noFill/>
          <a:ln cap="flat" cmpd="sng" w="9525">
            <a:solidFill>
              <a:srgbClr val="DEFC52"/>
            </a:solidFill>
            <a:prstDash val="solid"/>
            <a:round/>
            <a:headEnd len="med" w="med" type="none"/>
            <a:tailEnd len="med" w="med" type="none"/>
          </a:ln>
        </p:spPr>
      </p:cxnSp>
      <p:grpSp>
        <p:nvGrpSpPr>
          <p:cNvPr id="549" name="Google Shape;549;p88"/>
          <p:cNvGrpSpPr/>
          <p:nvPr/>
        </p:nvGrpSpPr>
        <p:grpSpPr>
          <a:xfrm>
            <a:off x="1553350" y="3769500"/>
            <a:ext cx="197100" cy="197100"/>
            <a:chOff x="2172088" y="3661775"/>
            <a:chExt cx="197100" cy="197100"/>
          </a:xfrm>
        </p:grpSpPr>
        <p:sp>
          <p:nvSpPr>
            <p:cNvPr id="550" name="Google Shape;550;p88"/>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88"/>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52" name="Google Shape;552;p88"/>
          <p:cNvCxnSpPr>
            <a:stCxn id="547" idx="4"/>
            <a:endCxn id="550" idx="0"/>
          </p:cNvCxnSpPr>
          <p:nvPr/>
        </p:nvCxnSpPr>
        <p:spPr>
          <a:xfrm>
            <a:off x="1651900" y="3156200"/>
            <a:ext cx="0" cy="613200"/>
          </a:xfrm>
          <a:prstGeom prst="straightConnector1">
            <a:avLst/>
          </a:prstGeom>
          <a:noFill/>
          <a:ln cap="flat" cmpd="sng" w="9525">
            <a:solidFill>
              <a:srgbClr val="DEFC52"/>
            </a:solidFill>
            <a:prstDash val="solid"/>
            <a:round/>
            <a:headEnd len="med" w="med" type="none"/>
            <a:tailEnd len="med" w="med" type="none"/>
          </a:ln>
        </p:spPr>
      </p:cxnSp>
      <p:sp>
        <p:nvSpPr>
          <p:cNvPr id="553" name="Google Shape;553;p88"/>
          <p:cNvSpPr txBox="1"/>
          <p:nvPr/>
        </p:nvSpPr>
        <p:spPr>
          <a:xfrm>
            <a:off x="2071838" y="2916500"/>
            <a:ext cx="55188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Momento 3</a:t>
            </a:r>
            <a:r>
              <a:rPr lang="es" sz="1350">
                <a:solidFill>
                  <a:schemeClr val="dk1"/>
                </a:solidFill>
                <a:latin typeface="DM Sans"/>
                <a:ea typeface="DM Sans"/>
                <a:cs typeface="DM Sans"/>
                <a:sym typeface="DM Sans"/>
              </a:rPr>
              <a:t> OLAP: extraer información para cada agente de: </a:t>
            </a:r>
            <a:r>
              <a:rPr b="1" lang="es" sz="1350">
                <a:solidFill>
                  <a:schemeClr val="dk1"/>
                </a:solidFill>
                <a:latin typeface="DM Sans"/>
                <a:ea typeface="DM Sans"/>
                <a:cs typeface="DM Sans"/>
                <a:sym typeface="DM Sans"/>
              </a:rPr>
              <a:t>duración de venta más rápida, a </a:t>
            </a:r>
            <a:r>
              <a:rPr b="1" lang="es" sz="1350">
                <a:solidFill>
                  <a:schemeClr val="dk1"/>
                </a:solidFill>
                <a:latin typeface="DM Sans"/>
                <a:ea typeface="DM Sans"/>
                <a:cs typeface="DM Sans"/>
                <a:sym typeface="DM Sans"/>
              </a:rPr>
              <a:t>qué</a:t>
            </a:r>
            <a:r>
              <a:rPr b="1" lang="es" sz="1350">
                <a:solidFill>
                  <a:schemeClr val="dk1"/>
                </a:solidFill>
                <a:latin typeface="DM Sans"/>
                <a:ea typeface="DM Sans"/>
                <a:cs typeface="DM Sans"/>
                <a:sym typeface="DM Sans"/>
              </a:rPr>
              <a:t> cliente fue y el nombre del agente</a:t>
            </a:r>
            <a:r>
              <a:rPr lang="es" sz="1350">
                <a:solidFill>
                  <a:schemeClr val="dk1"/>
                </a:solidFill>
                <a:latin typeface="DM Sans"/>
                <a:ea typeface="DM Sans"/>
                <a:cs typeface="DM Sans"/>
                <a:sym typeface="DM Sans"/>
              </a:rPr>
              <a:t>. Todo esto para poder otorgar bonos a los agentes.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p:txBody>
      </p:sp>
      <p:sp>
        <p:nvSpPr>
          <p:cNvPr id="554" name="Google Shape;554;p88"/>
          <p:cNvSpPr txBox="1"/>
          <p:nvPr/>
        </p:nvSpPr>
        <p:spPr>
          <a:xfrm>
            <a:off x="2071838" y="3724700"/>
            <a:ext cx="5306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Momento 4</a:t>
            </a:r>
            <a:r>
              <a:rPr lang="es" sz="1350">
                <a:solidFill>
                  <a:schemeClr val="dk1"/>
                </a:solidFill>
                <a:latin typeface="DM Sans"/>
                <a:ea typeface="DM Sans"/>
                <a:cs typeface="DM Sans"/>
                <a:sym typeface="DM Sans"/>
              </a:rPr>
              <a:t> Interpretación de resultados en términos de tiempo en cada consulta</a:t>
            </a:r>
            <a:endParaRPr sz="135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Principales diferencias</a:t>
            </a:r>
            <a:endParaRPr b="1" i="0" sz="4000" u="none" cap="none" strike="noStrike">
              <a:solidFill>
                <a:schemeClr val="dk1"/>
              </a:solidFill>
              <a:latin typeface="DM Sans"/>
              <a:ea typeface="DM Sans"/>
              <a:cs typeface="DM Sans"/>
              <a:sym typeface="DM Sans"/>
            </a:endParaRPr>
          </a:p>
        </p:txBody>
      </p:sp>
      <p:graphicFrame>
        <p:nvGraphicFramePr>
          <p:cNvPr id="560" name="Google Shape;560;p89"/>
          <p:cNvGraphicFramePr/>
          <p:nvPr/>
        </p:nvGraphicFramePr>
        <p:xfrm>
          <a:off x="687900" y="1594150"/>
          <a:ext cx="3000000" cy="3000000"/>
        </p:xfrm>
        <a:graphic>
          <a:graphicData uri="http://schemas.openxmlformats.org/drawingml/2006/table">
            <a:tbl>
              <a:tblPr>
                <a:noFill/>
                <a:tableStyleId>{9FC6B2B3-940F-4DA9-8EFD-48B93076A9B6}</a:tableStyleId>
              </a:tblPr>
              <a:tblGrid>
                <a:gridCol w="2455625"/>
                <a:gridCol w="2455625"/>
                <a:gridCol w="2455625"/>
              </a:tblGrid>
              <a:tr h="12700">
                <a:tc>
                  <a:txBody>
                    <a:bodyPr/>
                    <a:lstStyle/>
                    <a:p>
                      <a:pPr indent="0" lvl="0" marL="0" rtl="0" algn="ctr">
                        <a:spcBef>
                          <a:spcPts val="0"/>
                        </a:spcBef>
                        <a:spcAft>
                          <a:spcPts val="0"/>
                        </a:spcAft>
                        <a:buNone/>
                      </a:pPr>
                      <a:r>
                        <a:rPr b="1" lang="es" sz="1350">
                          <a:latin typeface="DM Sans"/>
                          <a:ea typeface="DM Sans"/>
                          <a:cs typeface="DM Sans"/>
                          <a:sym typeface="DM Sans"/>
                        </a:rPr>
                        <a:t>Item</a:t>
                      </a:r>
                      <a:endParaRPr b="1" sz="1350">
                        <a:latin typeface="DM Sans"/>
                        <a:ea typeface="DM Sans"/>
                        <a:cs typeface="DM Sans"/>
                        <a:sym typeface="DM Sans"/>
                      </a:endParaRPr>
                    </a:p>
                  </a:txBody>
                  <a:tcPr marT="63500" marB="63500" marR="63500" marL="63500">
                    <a:solidFill>
                      <a:schemeClr val="accent6"/>
                    </a:solidFill>
                  </a:tcPr>
                </a:tc>
                <a:tc>
                  <a:txBody>
                    <a:bodyPr/>
                    <a:lstStyle/>
                    <a:p>
                      <a:pPr indent="0" lvl="0" marL="0" rtl="0" algn="ctr">
                        <a:spcBef>
                          <a:spcPts val="0"/>
                        </a:spcBef>
                        <a:spcAft>
                          <a:spcPts val="0"/>
                        </a:spcAft>
                        <a:buNone/>
                      </a:pPr>
                      <a:r>
                        <a:rPr b="1" lang="es" sz="1350">
                          <a:latin typeface="DM Sans"/>
                          <a:ea typeface="DM Sans"/>
                          <a:cs typeface="DM Sans"/>
                          <a:sym typeface="DM Sans"/>
                        </a:rPr>
                        <a:t>OLTP</a:t>
                      </a:r>
                      <a:endParaRPr b="1" sz="1350">
                        <a:latin typeface="DM Sans"/>
                        <a:ea typeface="DM Sans"/>
                        <a:cs typeface="DM Sans"/>
                        <a:sym typeface="DM Sans"/>
                      </a:endParaRPr>
                    </a:p>
                  </a:txBody>
                  <a:tcPr marT="63500" marB="63500" marR="63500" marL="63500">
                    <a:solidFill>
                      <a:schemeClr val="accent6"/>
                    </a:solidFill>
                  </a:tcPr>
                </a:tc>
                <a:tc>
                  <a:txBody>
                    <a:bodyPr/>
                    <a:lstStyle/>
                    <a:p>
                      <a:pPr indent="0" lvl="0" marL="0" rtl="0" algn="ctr">
                        <a:spcBef>
                          <a:spcPts val="0"/>
                        </a:spcBef>
                        <a:spcAft>
                          <a:spcPts val="0"/>
                        </a:spcAft>
                        <a:buNone/>
                      </a:pPr>
                      <a:r>
                        <a:rPr b="1" lang="es" sz="1350">
                          <a:latin typeface="DM Sans"/>
                          <a:ea typeface="DM Sans"/>
                          <a:cs typeface="DM Sans"/>
                          <a:sym typeface="DM Sans"/>
                        </a:rPr>
                        <a:t>OLAP</a:t>
                      </a:r>
                      <a:endParaRPr b="1" sz="1350">
                        <a:latin typeface="DM Sans"/>
                        <a:ea typeface="DM Sans"/>
                        <a:cs typeface="DM Sans"/>
                        <a:sym typeface="DM Sans"/>
                      </a:endParaRPr>
                    </a:p>
                  </a:txBody>
                  <a:tcPr marT="63500" marB="63500" marR="63500" marL="63500">
                    <a:solidFill>
                      <a:schemeClr val="accent6"/>
                    </a:solidFill>
                  </a:tcPr>
                </a:tc>
              </a:tr>
              <a:tr h="12700">
                <a:tc>
                  <a:txBody>
                    <a:bodyPr/>
                    <a:lstStyle/>
                    <a:p>
                      <a:pPr indent="0" lvl="0" marL="0" rtl="0" algn="l">
                        <a:spcBef>
                          <a:spcPts val="0"/>
                        </a:spcBef>
                        <a:spcAft>
                          <a:spcPts val="0"/>
                        </a:spcAft>
                        <a:buNone/>
                      </a:pPr>
                      <a:r>
                        <a:rPr b="1" lang="es" sz="1100">
                          <a:latin typeface="DM Sans"/>
                          <a:ea typeface="DM Sans"/>
                          <a:cs typeface="DM Sans"/>
                          <a:sym typeface="DM Sans"/>
                        </a:rPr>
                        <a:t>Data</a:t>
                      </a:r>
                      <a:endParaRPr b="1"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Data en movimiento constante</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Data histórica principalmente</a:t>
                      </a:r>
                      <a:endParaRPr sz="1100">
                        <a:latin typeface="DM Sans"/>
                        <a:ea typeface="DM Sans"/>
                        <a:cs typeface="DM Sans"/>
                        <a:sym typeface="DM Sans"/>
                      </a:endParaRPr>
                    </a:p>
                  </a:txBody>
                  <a:tcPr marT="63500" marB="63500" marR="63500" marL="63500"/>
                </a:tc>
              </a:tr>
              <a:tr h="12700">
                <a:tc>
                  <a:txBody>
                    <a:bodyPr/>
                    <a:lstStyle/>
                    <a:p>
                      <a:pPr indent="0" lvl="0" marL="0" rtl="0" algn="l">
                        <a:spcBef>
                          <a:spcPts val="0"/>
                        </a:spcBef>
                        <a:spcAft>
                          <a:spcPts val="0"/>
                        </a:spcAft>
                        <a:buNone/>
                      </a:pPr>
                      <a:r>
                        <a:rPr b="1" lang="es" sz="1100">
                          <a:latin typeface="DM Sans"/>
                          <a:ea typeface="DM Sans"/>
                          <a:cs typeface="DM Sans"/>
                          <a:sym typeface="DM Sans"/>
                        </a:rPr>
                        <a:t>Foco</a:t>
                      </a:r>
                      <a:endParaRPr b="1"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Modificaciones en operaciones diarias</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Extraer conclusiones de datos para toma de decisiones</a:t>
                      </a:r>
                      <a:endParaRPr sz="1100">
                        <a:latin typeface="DM Sans"/>
                        <a:ea typeface="DM Sans"/>
                        <a:cs typeface="DM Sans"/>
                        <a:sym typeface="DM Sans"/>
                      </a:endParaRPr>
                    </a:p>
                  </a:txBody>
                  <a:tcPr marT="63500" marB="63500" marR="63500" marL="63500"/>
                </a:tc>
              </a:tr>
              <a:tr h="12700">
                <a:tc>
                  <a:txBody>
                    <a:bodyPr/>
                    <a:lstStyle/>
                    <a:p>
                      <a:pPr indent="0" lvl="0" marL="0" rtl="0" algn="l">
                        <a:spcBef>
                          <a:spcPts val="0"/>
                        </a:spcBef>
                        <a:spcAft>
                          <a:spcPts val="0"/>
                        </a:spcAft>
                        <a:buNone/>
                      </a:pPr>
                      <a:r>
                        <a:rPr b="1" lang="es" sz="1100">
                          <a:latin typeface="DM Sans"/>
                          <a:ea typeface="DM Sans"/>
                          <a:cs typeface="DM Sans"/>
                          <a:sym typeface="DM Sans"/>
                        </a:rPr>
                        <a:t>Fuentes de datos</a:t>
                      </a:r>
                      <a:endParaRPr b="1"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Transacciones</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Distintas OLTPs</a:t>
                      </a:r>
                      <a:endParaRPr sz="1100">
                        <a:latin typeface="DM Sans"/>
                        <a:ea typeface="DM Sans"/>
                        <a:cs typeface="DM Sans"/>
                        <a:sym typeface="DM Sans"/>
                      </a:endParaRPr>
                    </a:p>
                  </a:txBody>
                  <a:tcPr marT="63500" marB="63500" marR="63500" marL="63500"/>
                </a:tc>
              </a:tr>
              <a:tr h="12700">
                <a:tc>
                  <a:txBody>
                    <a:bodyPr/>
                    <a:lstStyle/>
                    <a:p>
                      <a:pPr indent="0" lvl="0" marL="0" rtl="0" algn="l">
                        <a:spcBef>
                          <a:spcPts val="0"/>
                        </a:spcBef>
                        <a:spcAft>
                          <a:spcPts val="0"/>
                        </a:spcAft>
                        <a:buNone/>
                      </a:pPr>
                      <a:r>
                        <a:rPr b="1" lang="es" sz="1100">
                          <a:latin typeface="DM Sans"/>
                          <a:ea typeface="DM Sans"/>
                          <a:cs typeface="DM Sans"/>
                          <a:sym typeface="DM Sans"/>
                        </a:rPr>
                        <a:t>Transacciones</a:t>
                      </a:r>
                      <a:endParaRPr b="1"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Cortas</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Largas</a:t>
                      </a:r>
                      <a:endParaRPr sz="1100">
                        <a:latin typeface="DM Sans"/>
                        <a:ea typeface="DM Sans"/>
                        <a:cs typeface="DM Sans"/>
                        <a:sym typeface="DM Sans"/>
                      </a:endParaRPr>
                    </a:p>
                  </a:txBody>
                  <a:tcPr marT="63500" marB="63500" marR="63500" marL="63500"/>
                </a:tc>
              </a:tr>
              <a:tr h="12700">
                <a:tc>
                  <a:txBody>
                    <a:bodyPr/>
                    <a:lstStyle/>
                    <a:p>
                      <a:pPr indent="0" lvl="0" marL="0" rtl="0" algn="l">
                        <a:spcBef>
                          <a:spcPts val="0"/>
                        </a:spcBef>
                        <a:spcAft>
                          <a:spcPts val="0"/>
                        </a:spcAft>
                        <a:buNone/>
                      </a:pPr>
                      <a:r>
                        <a:rPr b="1" lang="es" sz="1100">
                          <a:latin typeface="DM Sans"/>
                          <a:ea typeface="DM Sans"/>
                          <a:cs typeface="DM Sans"/>
                          <a:sym typeface="DM Sans"/>
                        </a:rPr>
                        <a:t>Tiempo</a:t>
                      </a:r>
                      <a:endParaRPr b="1"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Corto</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Largo</a:t>
                      </a:r>
                      <a:endParaRPr sz="1100">
                        <a:latin typeface="DM Sans"/>
                        <a:ea typeface="DM Sans"/>
                        <a:cs typeface="DM Sans"/>
                        <a:sym typeface="DM Sans"/>
                      </a:endParaRPr>
                    </a:p>
                  </a:txBody>
                  <a:tcPr marT="63500" marB="63500" marR="63500" marL="63500"/>
                </a:tc>
              </a:tr>
              <a:tr h="12700">
                <a:tc>
                  <a:txBody>
                    <a:bodyPr/>
                    <a:lstStyle/>
                    <a:p>
                      <a:pPr indent="0" lvl="0" marL="0" rtl="0" algn="l">
                        <a:spcBef>
                          <a:spcPts val="0"/>
                        </a:spcBef>
                        <a:spcAft>
                          <a:spcPts val="0"/>
                        </a:spcAft>
                        <a:buNone/>
                      </a:pPr>
                      <a:r>
                        <a:rPr b="1" lang="es" sz="1100">
                          <a:latin typeface="DM Sans"/>
                          <a:ea typeface="DM Sans"/>
                          <a:cs typeface="DM Sans"/>
                          <a:sym typeface="DM Sans"/>
                        </a:rPr>
                        <a:t>Querys</a:t>
                      </a:r>
                      <a:endParaRPr b="1"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Simples</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Complejos</a:t>
                      </a:r>
                      <a:endParaRPr sz="1100">
                        <a:latin typeface="DM Sans"/>
                        <a:ea typeface="DM Sans"/>
                        <a:cs typeface="DM Sans"/>
                        <a:sym typeface="DM Sans"/>
                      </a:endParaRPr>
                    </a:p>
                  </a:txBody>
                  <a:tcPr marT="63500" marB="63500" marR="63500" marL="63500"/>
                </a:tc>
              </a:tr>
            </a:tbl>
          </a:graphicData>
        </a:graphic>
      </p:graphicFrame>
      <p:grpSp>
        <p:nvGrpSpPr>
          <p:cNvPr id="561" name="Google Shape;561;p89"/>
          <p:cNvGrpSpPr/>
          <p:nvPr/>
        </p:nvGrpSpPr>
        <p:grpSpPr>
          <a:xfrm>
            <a:off x="457375" y="4649075"/>
            <a:ext cx="6857700" cy="354000"/>
            <a:chOff x="457375" y="4649075"/>
            <a:chExt cx="6857700" cy="354000"/>
          </a:xfrm>
        </p:grpSpPr>
        <p:sp>
          <p:nvSpPr>
            <p:cNvPr id="562" name="Google Shape;562;p89"/>
            <p:cNvSpPr txBox="1"/>
            <p:nvPr/>
          </p:nvSpPr>
          <p:spPr>
            <a:xfrm>
              <a:off x="683275" y="4649075"/>
              <a:ext cx="663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100">
                  <a:solidFill>
                    <a:schemeClr val="dk2"/>
                  </a:solidFill>
                  <a:latin typeface="DM Sans"/>
                  <a:ea typeface="DM Sans"/>
                  <a:cs typeface="DM Sans"/>
                  <a:sym typeface="DM Sans"/>
                </a:rPr>
                <a:t>Este tema se relaciona con el video N°2.4 - Sistemas OLTP vs OLAP</a:t>
              </a:r>
              <a:endParaRPr sz="1100">
                <a:solidFill>
                  <a:schemeClr val="dk2"/>
                </a:solidFill>
                <a:latin typeface="DM Sans"/>
                <a:ea typeface="DM Sans"/>
                <a:cs typeface="DM Sans"/>
                <a:sym typeface="DM Sans"/>
              </a:endParaRPr>
            </a:p>
          </p:txBody>
        </p:sp>
        <p:pic>
          <p:nvPicPr>
            <p:cNvPr id="563" name="Google Shape;563;p89"/>
            <p:cNvPicPr preferRelativeResize="0"/>
            <p:nvPr/>
          </p:nvPicPr>
          <p:blipFill rotWithShape="1">
            <a:blip r:embed="rId3">
              <a:alphaModFix/>
            </a:blip>
            <a:srcRect b="0" l="0" r="0" t="0"/>
            <a:stretch/>
          </p:blipFill>
          <p:spPr>
            <a:xfrm>
              <a:off x="457375" y="4713113"/>
              <a:ext cx="225900" cy="2259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Principales diferencias</a:t>
            </a:r>
            <a:endParaRPr b="1" i="0" sz="4000" u="none" cap="none" strike="noStrike">
              <a:solidFill>
                <a:schemeClr val="dk1"/>
              </a:solidFill>
              <a:latin typeface="DM Sans"/>
              <a:ea typeface="DM Sans"/>
              <a:cs typeface="DM Sans"/>
              <a:sym typeface="DM Sans"/>
            </a:endParaRPr>
          </a:p>
        </p:txBody>
      </p:sp>
      <p:graphicFrame>
        <p:nvGraphicFramePr>
          <p:cNvPr id="569" name="Google Shape;569;p90"/>
          <p:cNvGraphicFramePr/>
          <p:nvPr/>
        </p:nvGraphicFramePr>
        <p:xfrm>
          <a:off x="1146025" y="1477250"/>
          <a:ext cx="3000000" cy="3000000"/>
        </p:xfrm>
        <a:graphic>
          <a:graphicData uri="http://schemas.openxmlformats.org/drawingml/2006/table">
            <a:tbl>
              <a:tblPr>
                <a:noFill/>
                <a:tableStyleId>{9FC6B2B3-940F-4DA9-8EFD-48B93076A9B6}</a:tableStyleId>
              </a:tblPr>
              <a:tblGrid>
                <a:gridCol w="2341350"/>
                <a:gridCol w="2341350"/>
                <a:gridCol w="2341350"/>
              </a:tblGrid>
              <a:tr h="12700">
                <a:tc>
                  <a:txBody>
                    <a:bodyPr/>
                    <a:lstStyle/>
                    <a:p>
                      <a:pPr indent="0" lvl="0" marL="0" rtl="0" algn="ctr">
                        <a:spcBef>
                          <a:spcPts val="0"/>
                        </a:spcBef>
                        <a:spcAft>
                          <a:spcPts val="0"/>
                        </a:spcAft>
                        <a:buNone/>
                      </a:pPr>
                      <a:r>
                        <a:rPr b="1" lang="es" sz="1350">
                          <a:latin typeface="DM Sans"/>
                          <a:ea typeface="DM Sans"/>
                          <a:cs typeface="DM Sans"/>
                          <a:sym typeface="DM Sans"/>
                        </a:rPr>
                        <a:t>Item</a:t>
                      </a:r>
                      <a:endParaRPr b="1" sz="1350">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es" sz="1350">
                          <a:latin typeface="DM Sans"/>
                          <a:ea typeface="DM Sans"/>
                          <a:cs typeface="DM Sans"/>
                          <a:sym typeface="DM Sans"/>
                        </a:rPr>
                        <a:t>OLTP</a:t>
                      </a:r>
                      <a:endParaRPr b="1" sz="1350">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es" sz="1350">
                          <a:latin typeface="DM Sans"/>
                          <a:ea typeface="DM Sans"/>
                          <a:cs typeface="DM Sans"/>
                          <a:sym typeface="DM Sans"/>
                        </a:rPr>
                        <a:t>OLAP</a:t>
                      </a:r>
                      <a:endParaRPr b="1" sz="1350">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6"/>
                    </a:solidFill>
                  </a:tcPr>
                </a:tc>
              </a:tr>
              <a:tr h="12700">
                <a:tc>
                  <a:txBody>
                    <a:bodyPr/>
                    <a:lstStyle/>
                    <a:p>
                      <a:pPr indent="0" lvl="0" marL="0" rtl="0" algn="l">
                        <a:spcBef>
                          <a:spcPts val="0"/>
                        </a:spcBef>
                        <a:spcAft>
                          <a:spcPts val="0"/>
                        </a:spcAft>
                        <a:buNone/>
                      </a:pPr>
                      <a:r>
                        <a:rPr b="1" lang="es" sz="1100">
                          <a:latin typeface="DM Sans"/>
                          <a:ea typeface="DM Sans"/>
                          <a:cs typeface="DM Sans"/>
                          <a:sym typeface="DM Sans"/>
                        </a:rPr>
                        <a:t>Normalización</a:t>
                      </a:r>
                      <a:endParaRPr b="1" sz="1100">
                        <a:latin typeface="DM Sans"/>
                        <a:ea typeface="DM Sans"/>
                        <a:cs typeface="DM Sans"/>
                        <a:sym typeface="DM Sans"/>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s" sz="1100">
                          <a:latin typeface="DM Sans"/>
                          <a:ea typeface="DM Sans"/>
                          <a:cs typeface="DM Sans"/>
                          <a:sym typeface="DM Sans"/>
                        </a:rPr>
                        <a:t>Si</a:t>
                      </a:r>
                      <a:endParaRPr sz="1100">
                        <a:latin typeface="DM Sans"/>
                        <a:ea typeface="DM Sans"/>
                        <a:cs typeface="DM Sans"/>
                        <a:sym typeface="DM Sans"/>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s" sz="1100">
                          <a:latin typeface="DM Sans"/>
                          <a:ea typeface="DM Sans"/>
                          <a:cs typeface="DM Sans"/>
                          <a:sym typeface="DM Sans"/>
                        </a:rPr>
                        <a:t>No</a:t>
                      </a:r>
                      <a:endParaRPr sz="1100">
                        <a:latin typeface="DM Sans"/>
                        <a:ea typeface="DM Sans"/>
                        <a:cs typeface="DM Sans"/>
                        <a:sym typeface="DM Sans"/>
                      </a:endParaRPr>
                    </a:p>
                  </a:txBody>
                  <a:tcPr marT="63500" marB="63500" marR="63500" marL="63500">
                    <a:lnT cap="flat" cmpd="sng" w="12700">
                      <a:solidFill>
                        <a:srgbClr val="000000"/>
                      </a:solidFill>
                      <a:prstDash val="solid"/>
                      <a:round/>
                      <a:headEnd len="sm" w="sm" type="none"/>
                      <a:tailEnd len="sm" w="sm" type="none"/>
                    </a:lnT>
                  </a:tcPr>
                </a:tc>
              </a:tr>
              <a:tr h="12700">
                <a:tc>
                  <a:txBody>
                    <a:bodyPr/>
                    <a:lstStyle/>
                    <a:p>
                      <a:pPr indent="0" lvl="0" marL="0" rtl="0" algn="l">
                        <a:spcBef>
                          <a:spcPts val="0"/>
                        </a:spcBef>
                        <a:spcAft>
                          <a:spcPts val="0"/>
                        </a:spcAft>
                        <a:buNone/>
                      </a:pPr>
                      <a:r>
                        <a:rPr b="1" lang="es" sz="1100">
                          <a:latin typeface="DM Sans"/>
                          <a:ea typeface="DM Sans"/>
                          <a:cs typeface="DM Sans"/>
                          <a:sym typeface="DM Sans"/>
                        </a:rPr>
                        <a:t>Integridad</a:t>
                      </a:r>
                      <a:endParaRPr b="1"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Se debe mantener</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No se ve afectada</a:t>
                      </a:r>
                      <a:endParaRPr sz="1100">
                        <a:latin typeface="DM Sans"/>
                        <a:ea typeface="DM Sans"/>
                        <a:cs typeface="DM Sans"/>
                        <a:sym typeface="DM Sans"/>
                      </a:endParaRPr>
                    </a:p>
                  </a:txBody>
                  <a:tcPr marT="63500" marB="63500" marR="63500" marL="63500"/>
                </a:tc>
              </a:tr>
              <a:tr h="12700">
                <a:tc>
                  <a:txBody>
                    <a:bodyPr/>
                    <a:lstStyle/>
                    <a:p>
                      <a:pPr indent="0" lvl="0" marL="0" rtl="0" algn="l">
                        <a:spcBef>
                          <a:spcPts val="0"/>
                        </a:spcBef>
                        <a:spcAft>
                          <a:spcPts val="0"/>
                        </a:spcAft>
                        <a:buNone/>
                      </a:pPr>
                      <a:r>
                        <a:rPr b="1" lang="es" sz="1100">
                          <a:latin typeface="DM Sans"/>
                          <a:ea typeface="DM Sans"/>
                          <a:cs typeface="DM Sans"/>
                          <a:sym typeface="DM Sans"/>
                        </a:rPr>
                        <a:t>Métodos</a:t>
                      </a:r>
                      <a:endParaRPr b="1"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Bases de datos tradicionales</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Data Warehouses</a:t>
                      </a:r>
                      <a:endParaRPr sz="1100">
                        <a:latin typeface="DM Sans"/>
                        <a:ea typeface="DM Sans"/>
                        <a:cs typeface="DM Sans"/>
                        <a:sym typeface="DM Sans"/>
                      </a:endParaRPr>
                    </a:p>
                  </a:txBody>
                  <a:tcPr marT="63500" marB="63500" marR="63500" marL="63500"/>
                </a:tc>
              </a:tr>
              <a:tr h="12700">
                <a:tc>
                  <a:txBody>
                    <a:bodyPr/>
                    <a:lstStyle/>
                    <a:p>
                      <a:pPr indent="0" lvl="0" marL="0" rtl="0" algn="l">
                        <a:spcBef>
                          <a:spcPts val="0"/>
                        </a:spcBef>
                        <a:spcAft>
                          <a:spcPts val="0"/>
                        </a:spcAft>
                        <a:buNone/>
                      </a:pPr>
                      <a:r>
                        <a:rPr b="1" lang="es" sz="1100">
                          <a:latin typeface="DM Sans"/>
                          <a:ea typeface="DM Sans"/>
                          <a:cs typeface="DM Sans"/>
                          <a:sym typeface="DM Sans"/>
                        </a:rPr>
                        <a:t>Usuarios</a:t>
                      </a:r>
                      <a:endParaRPr b="1"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Empleados, DBA, cajeros</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Analistas de negocio, CEOs, gerentes</a:t>
                      </a:r>
                      <a:endParaRPr sz="1100">
                        <a:latin typeface="DM Sans"/>
                        <a:ea typeface="DM Sans"/>
                        <a:cs typeface="DM Sans"/>
                        <a:sym typeface="DM Sans"/>
                      </a:endParaRPr>
                    </a:p>
                  </a:txBody>
                  <a:tcPr marT="63500" marB="63500" marR="63500" marL="63500"/>
                </a:tc>
              </a:tr>
              <a:tr h="12700">
                <a:tc>
                  <a:txBody>
                    <a:bodyPr/>
                    <a:lstStyle/>
                    <a:p>
                      <a:pPr indent="0" lvl="0" marL="0" rtl="0" algn="l">
                        <a:spcBef>
                          <a:spcPts val="0"/>
                        </a:spcBef>
                        <a:spcAft>
                          <a:spcPts val="0"/>
                        </a:spcAft>
                        <a:buNone/>
                      </a:pPr>
                      <a:r>
                        <a:rPr b="1" lang="es" sz="1100">
                          <a:latin typeface="DM Sans"/>
                          <a:ea typeface="DM Sans"/>
                          <a:cs typeface="DM Sans"/>
                          <a:sym typeface="DM Sans"/>
                        </a:rPr>
                        <a:t>Espacio</a:t>
                      </a:r>
                      <a:endParaRPr b="1"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Menos</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Más</a:t>
                      </a:r>
                      <a:endParaRPr sz="1100">
                        <a:latin typeface="DM Sans"/>
                        <a:ea typeface="DM Sans"/>
                        <a:cs typeface="DM Sans"/>
                        <a:sym typeface="DM Sans"/>
                      </a:endParaRPr>
                    </a:p>
                  </a:txBody>
                  <a:tcPr marT="63500" marB="63500" marR="63500" marL="63500"/>
                </a:tc>
              </a:tr>
              <a:tr h="12700">
                <a:tc>
                  <a:txBody>
                    <a:bodyPr/>
                    <a:lstStyle/>
                    <a:p>
                      <a:pPr indent="0" lvl="0" marL="0" rtl="0" algn="l">
                        <a:spcBef>
                          <a:spcPts val="0"/>
                        </a:spcBef>
                        <a:spcAft>
                          <a:spcPts val="0"/>
                        </a:spcAft>
                        <a:buNone/>
                      </a:pPr>
                      <a:r>
                        <a:rPr b="1" lang="es" sz="1100">
                          <a:latin typeface="DM Sans"/>
                          <a:ea typeface="DM Sans"/>
                          <a:cs typeface="DM Sans"/>
                          <a:sym typeface="DM Sans"/>
                        </a:rPr>
                        <a:t>Backup</a:t>
                      </a:r>
                      <a:endParaRPr b="1"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Regular</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Rara vez</a:t>
                      </a:r>
                      <a:endParaRPr sz="1100">
                        <a:latin typeface="DM Sans"/>
                        <a:ea typeface="DM Sans"/>
                        <a:cs typeface="DM Sans"/>
                        <a:sym typeface="DM Sans"/>
                      </a:endParaRPr>
                    </a:p>
                  </a:txBody>
                  <a:tcPr marT="63500" marB="63500" marR="63500" marL="63500"/>
                </a:tc>
              </a:tr>
            </a:tbl>
          </a:graphicData>
        </a:graphic>
      </p:graphicFrame>
      <p:grpSp>
        <p:nvGrpSpPr>
          <p:cNvPr id="570" name="Google Shape;570;p90"/>
          <p:cNvGrpSpPr/>
          <p:nvPr/>
        </p:nvGrpSpPr>
        <p:grpSpPr>
          <a:xfrm>
            <a:off x="457375" y="4649075"/>
            <a:ext cx="6857700" cy="354000"/>
            <a:chOff x="457375" y="4649075"/>
            <a:chExt cx="6857700" cy="354000"/>
          </a:xfrm>
        </p:grpSpPr>
        <p:sp>
          <p:nvSpPr>
            <p:cNvPr id="571" name="Google Shape;571;p90"/>
            <p:cNvSpPr txBox="1"/>
            <p:nvPr/>
          </p:nvSpPr>
          <p:spPr>
            <a:xfrm>
              <a:off x="683275" y="4649075"/>
              <a:ext cx="663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100">
                  <a:solidFill>
                    <a:schemeClr val="dk2"/>
                  </a:solidFill>
                  <a:latin typeface="DM Sans"/>
                  <a:ea typeface="DM Sans"/>
                  <a:cs typeface="DM Sans"/>
                  <a:sym typeface="DM Sans"/>
                </a:rPr>
                <a:t>Este tema se relaciona con el video N°2.4 - Sistemas OLTP vs OLAP</a:t>
              </a:r>
              <a:endParaRPr sz="1100">
                <a:solidFill>
                  <a:schemeClr val="dk2"/>
                </a:solidFill>
                <a:latin typeface="DM Sans"/>
                <a:ea typeface="DM Sans"/>
                <a:cs typeface="DM Sans"/>
                <a:sym typeface="DM Sans"/>
              </a:endParaRPr>
            </a:p>
          </p:txBody>
        </p:sp>
        <p:pic>
          <p:nvPicPr>
            <p:cNvPr id="572" name="Google Shape;572;p90"/>
            <p:cNvPicPr preferRelativeResize="0"/>
            <p:nvPr/>
          </p:nvPicPr>
          <p:blipFill rotWithShape="1">
            <a:blip r:embed="rId3">
              <a:alphaModFix/>
            </a:blip>
            <a:srcRect b="0" l="0" r="0" t="0"/>
            <a:stretch/>
          </p:blipFill>
          <p:spPr>
            <a:xfrm>
              <a:off x="457375" y="4713113"/>
              <a:ext cx="225900" cy="22590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6" name="Shape 576"/>
        <p:cNvGrpSpPr/>
        <p:nvPr/>
      </p:nvGrpSpPr>
      <p:grpSpPr>
        <a:xfrm>
          <a:off x="0" y="0"/>
          <a:ext cx="0" cy="0"/>
          <a:chOff x="0" y="0"/>
          <a:chExt cx="0" cy="0"/>
        </a:xfrm>
      </p:grpSpPr>
      <p:sp>
        <p:nvSpPr>
          <p:cNvPr id="577" name="Google Shape;577;p91"/>
          <p:cNvSpPr txBox="1"/>
          <p:nvPr/>
        </p:nvSpPr>
        <p:spPr>
          <a:xfrm>
            <a:off x="1404863" y="1941375"/>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Estructura básica de una </a:t>
            </a:r>
            <a:r>
              <a:rPr b="1" lang="es" sz="4000">
                <a:solidFill>
                  <a:srgbClr val="E0FF00"/>
                </a:solidFill>
                <a:latin typeface="DM Sans"/>
                <a:ea typeface="DM Sans"/>
                <a:cs typeface="DM Sans"/>
                <a:sym typeface="DM Sans"/>
              </a:rPr>
              <a:t>arquitectura de base de datos</a:t>
            </a:r>
            <a:endParaRPr b="1" i="0" sz="4000" u="none" cap="none" strike="noStrike">
              <a:solidFill>
                <a:srgbClr val="E0FF00"/>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1" name="Shape 581"/>
        <p:cNvGrpSpPr/>
        <p:nvPr/>
      </p:nvGrpSpPr>
      <p:grpSpPr>
        <a:xfrm>
          <a:off x="0" y="0"/>
          <a:ext cx="0" cy="0"/>
          <a:chOff x="0" y="0"/>
          <a:chExt cx="0" cy="0"/>
        </a:xfrm>
      </p:grpSpPr>
      <p:sp>
        <p:nvSpPr>
          <p:cNvPr id="582" name="Google Shape;582;p92"/>
          <p:cNvSpPr/>
          <p:nvPr/>
        </p:nvSpPr>
        <p:spPr>
          <a:xfrm>
            <a:off x="499453" y="452754"/>
            <a:ext cx="431100" cy="431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FFFFFF"/>
                </a:solidFill>
              </a:rPr>
              <a:t>🎥</a:t>
            </a:r>
            <a:endParaRPr>
              <a:solidFill>
                <a:srgbClr val="FFFFFF"/>
              </a:solidFill>
            </a:endParaRPr>
          </a:p>
        </p:txBody>
      </p:sp>
      <p:sp>
        <p:nvSpPr>
          <p:cNvPr id="583" name="Google Shape;583;p92"/>
          <p:cNvSpPr txBox="1"/>
          <p:nvPr/>
        </p:nvSpPr>
        <p:spPr>
          <a:xfrm>
            <a:off x="442950" y="1058250"/>
            <a:ext cx="51537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Recuperamos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a:t>
            </a:r>
            <a:r>
              <a:rPr b="1" i="0" lang="es" sz="4000" u="none" cap="none" strike="noStrike">
                <a:solidFill>
                  <a:schemeClr val="dk1"/>
                </a:solidFill>
                <a:latin typeface="DM Sans"/>
                <a:ea typeface="DM Sans"/>
                <a:cs typeface="DM Sans"/>
                <a:sym typeface="DM Sans"/>
              </a:rPr>
              <a:t> tema </a:t>
            </a:r>
            <a:r>
              <a:rPr b="1" lang="es" sz="4000">
                <a:solidFill>
                  <a:schemeClr val="dk1"/>
                </a:solidFill>
                <a:latin typeface="DM Sans"/>
                <a:ea typeface="DM Sans"/>
                <a:cs typeface="DM Sans"/>
                <a:sym typeface="DM Sans"/>
              </a:rPr>
              <a:t>de Arquitectura</a:t>
            </a:r>
            <a:endParaRPr b="1" i="0" sz="4000" u="none" cap="none" strike="noStrike">
              <a:solidFill>
                <a:schemeClr val="dk1"/>
              </a:solidFill>
              <a:latin typeface="DM Sans"/>
              <a:ea typeface="DM Sans"/>
              <a:cs typeface="DM Sans"/>
              <a:sym typeface="DM Sans"/>
            </a:endParaRPr>
          </a:p>
        </p:txBody>
      </p:sp>
      <p:sp>
        <p:nvSpPr>
          <p:cNvPr id="584" name="Google Shape;584;p92"/>
          <p:cNvSpPr txBox="1"/>
          <p:nvPr/>
        </p:nvSpPr>
        <p:spPr>
          <a:xfrm>
            <a:off x="475500" y="2905350"/>
            <a:ext cx="5088600" cy="1887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lang="es">
                <a:solidFill>
                  <a:schemeClr val="dk1"/>
                </a:solidFill>
                <a:latin typeface="DM Sans"/>
                <a:ea typeface="DM Sans"/>
                <a:cs typeface="DM Sans"/>
                <a:sym typeface="DM Sans"/>
              </a:rPr>
              <a:t>Como se aprecia en la infografía, la estructura de la arquitectura de base de datos tiene características como:</a:t>
            </a:r>
            <a:endParaRPr>
              <a:solidFill>
                <a:schemeClr val="dk1"/>
              </a:solidFill>
              <a:latin typeface="DM Sans"/>
              <a:ea typeface="DM Sans"/>
              <a:cs typeface="DM Sans"/>
              <a:sym typeface="DM Sans"/>
            </a:endParaRPr>
          </a:p>
          <a:p>
            <a:pPr indent="-317500" lvl="0" marL="457200" marR="0" rtl="0" algn="l">
              <a:lnSpc>
                <a:spcPct val="115000"/>
              </a:lnSpc>
              <a:spcBef>
                <a:spcPts val="0"/>
              </a:spcBef>
              <a:spcAft>
                <a:spcPts val="0"/>
              </a:spcAft>
              <a:buClr>
                <a:schemeClr val="dk2"/>
              </a:buClr>
              <a:buSzPts val="1400"/>
              <a:buFont typeface="DM Sans"/>
              <a:buChar char="✓"/>
            </a:pPr>
            <a:r>
              <a:rPr lang="es">
                <a:solidFill>
                  <a:schemeClr val="dk1"/>
                </a:solidFill>
                <a:latin typeface="DM Sans"/>
                <a:ea typeface="DM Sans"/>
                <a:cs typeface="DM Sans"/>
                <a:sym typeface="DM Sans"/>
              </a:rPr>
              <a:t>5 componentes principales.</a:t>
            </a:r>
            <a:endParaRPr>
              <a:solidFill>
                <a:schemeClr val="dk1"/>
              </a:solidFill>
              <a:latin typeface="DM Sans"/>
              <a:ea typeface="DM Sans"/>
              <a:cs typeface="DM Sans"/>
              <a:sym typeface="DM Sans"/>
            </a:endParaRPr>
          </a:p>
          <a:p>
            <a:pPr indent="-317500" lvl="0" marL="457200" marR="0" rtl="0" algn="l">
              <a:lnSpc>
                <a:spcPct val="115000"/>
              </a:lnSpc>
              <a:spcBef>
                <a:spcPts val="0"/>
              </a:spcBef>
              <a:spcAft>
                <a:spcPts val="0"/>
              </a:spcAft>
              <a:buClr>
                <a:schemeClr val="dk2"/>
              </a:buClr>
              <a:buSzPts val="1400"/>
              <a:buFont typeface="DM Sans"/>
              <a:buChar char="✓"/>
            </a:pPr>
            <a:r>
              <a:rPr lang="es">
                <a:solidFill>
                  <a:schemeClr val="dk1"/>
                </a:solidFill>
                <a:latin typeface="DM Sans"/>
                <a:ea typeface="DM Sans"/>
                <a:cs typeface="DM Sans"/>
                <a:sym typeface="DM Sans"/>
              </a:rPr>
              <a:t>Se distinguen cuatro tipos de arquitecturas usualmente.</a:t>
            </a:r>
            <a:endParaRPr>
              <a:solidFill>
                <a:schemeClr val="dk1"/>
              </a:solidFill>
              <a:latin typeface="DM Sans"/>
              <a:ea typeface="DM Sans"/>
              <a:cs typeface="DM Sans"/>
              <a:sym typeface="DM Sans"/>
            </a:endParaRPr>
          </a:p>
          <a:p>
            <a:pPr indent="-317500" lvl="0" marL="457200" marR="0" rtl="0" algn="l">
              <a:lnSpc>
                <a:spcPct val="115000"/>
              </a:lnSpc>
              <a:spcBef>
                <a:spcPts val="0"/>
              </a:spcBef>
              <a:spcAft>
                <a:spcPts val="0"/>
              </a:spcAft>
              <a:buClr>
                <a:schemeClr val="dk2"/>
              </a:buClr>
              <a:buSzPts val="1400"/>
              <a:buFont typeface="DM Sans"/>
              <a:buChar char="✓"/>
            </a:pPr>
            <a:r>
              <a:rPr lang="es">
                <a:solidFill>
                  <a:schemeClr val="dk1"/>
                </a:solidFill>
                <a:latin typeface="DM Sans"/>
                <a:ea typeface="DM Sans"/>
                <a:cs typeface="DM Sans"/>
                <a:sym typeface="DM Sans"/>
              </a:rPr>
              <a:t>Los modos de acceso a las bases de datos.</a:t>
            </a:r>
            <a:endParaRPr>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pic>
        <p:nvPicPr>
          <p:cNvPr id="585" name="Google Shape;585;p9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86" name="Google Shape;586;p92"/>
          <p:cNvSpPr txBox="1"/>
          <p:nvPr/>
        </p:nvSpPr>
        <p:spPr>
          <a:xfrm>
            <a:off x="930550" y="468275"/>
            <a:ext cx="382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pic>
        <p:nvPicPr>
          <p:cNvPr id="587" name="Google Shape;587;p92"/>
          <p:cNvPicPr preferRelativeResize="0"/>
          <p:nvPr/>
        </p:nvPicPr>
        <p:blipFill rotWithShape="1">
          <a:blip r:embed="rId4">
            <a:alphaModFix/>
          </a:blip>
          <a:srcRect b="0" l="0" r="0" t="0"/>
          <a:stretch/>
        </p:blipFill>
        <p:spPr>
          <a:xfrm>
            <a:off x="5673600" y="0"/>
            <a:ext cx="3470406" cy="5143500"/>
          </a:xfrm>
          <a:prstGeom prst="rect">
            <a:avLst/>
          </a:prstGeom>
          <a:noFill/>
          <a:ln>
            <a:noFill/>
          </a:ln>
        </p:spPr>
      </p:pic>
      <p:pic>
        <p:nvPicPr>
          <p:cNvPr id="588" name="Google Shape;588;p9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89" name="Google Shape;589;p92"/>
          <p:cNvSpPr txBox="1"/>
          <p:nvPr/>
        </p:nvSpPr>
        <p:spPr>
          <a:xfrm>
            <a:off x="930550" y="468275"/>
            <a:ext cx="4633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chemeClr val="dk1"/>
                </a:solidFill>
                <a:latin typeface="DM Sans"/>
                <a:ea typeface="DM Sans"/>
                <a:cs typeface="DM Sans"/>
                <a:sym typeface="DM Sans"/>
              </a:rPr>
              <a:t>Video</a:t>
            </a:r>
            <a:r>
              <a:rPr lang="es" sz="1600">
                <a:solidFill>
                  <a:schemeClr val="dk1"/>
                </a:solidFill>
                <a:latin typeface="DM Sans"/>
                <a:ea typeface="DM Sans"/>
                <a:cs typeface="DM Sans"/>
                <a:sym typeface="DM Sans"/>
              </a:rPr>
              <a:t> </a:t>
            </a:r>
            <a:r>
              <a:rPr b="0" i="0" lang="es" sz="1600" u="none" cap="none" strike="noStrike">
                <a:solidFill>
                  <a:schemeClr val="dk1"/>
                </a:solidFill>
                <a:latin typeface="DM Sans"/>
                <a:ea typeface="DM Sans"/>
                <a:cs typeface="DM Sans"/>
                <a:sym typeface="DM Sans"/>
              </a:rPr>
              <a:t>N°</a:t>
            </a:r>
            <a:r>
              <a:rPr lang="es" sz="1600">
                <a:solidFill>
                  <a:schemeClr val="dk1"/>
                </a:solidFill>
                <a:latin typeface="DM Sans"/>
                <a:ea typeface="DM Sans"/>
                <a:cs typeface="DM Sans"/>
                <a:sym typeface="DM Sans"/>
              </a:rPr>
              <a:t>2</a:t>
            </a:r>
            <a:r>
              <a:rPr lang="es" sz="1600">
                <a:solidFill>
                  <a:schemeClr val="dk1"/>
                </a:solidFill>
                <a:latin typeface="DM Sans"/>
                <a:ea typeface="DM Sans"/>
                <a:cs typeface="DM Sans"/>
                <a:sym typeface="DM Sans"/>
              </a:rPr>
              <a:t>.7</a:t>
            </a:r>
            <a:r>
              <a:rPr b="0" i="0" lang="es" sz="1600" u="none" cap="none" strike="noStrike">
                <a:solidFill>
                  <a:schemeClr val="dk1"/>
                </a:solidFill>
                <a:latin typeface="DM Sans"/>
                <a:ea typeface="DM Sans"/>
                <a:cs typeface="DM Sans"/>
                <a:sym typeface="DM Sans"/>
              </a:rPr>
              <a:t> - </a:t>
            </a:r>
            <a:r>
              <a:rPr lang="es" sz="1600">
                <a:solidFill>
                  <a:schemeClr val="dk1"/>
                </a:solidFill>
                <a:latin typeface="DM Sans"/>
                <a:ea typeface="DM Sans"/>
                <a:cs typeface="DM Sans"/>
                <a:sym typeface="DM Sans"/>
              </a:rPr>
              <a:t>Arquitectura bases de datos</a:t>
            </a:r>
            <a:endParaRPr b="0" i="0" sz="1400" u="none" cap="none" strike="noStrike">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93"/>
          <p:cNvSpPr txBox="1"/>
          <p:nvPr/>
        </p:nvSpPr>
        <p:spPr>
          <a:xfrm>
            <a:off x="1431550" y="53757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chemeClr val="dk1"/>
                </a:solidFill>
                <a:latin typeface="DM Sans"/>
                <a:ea typeface="DM Sans"/>
                <a:cs typeface="DM Sans"/>
                <a:sym typeface="DM Sans"/>
              </a:rPr>
              <a:t>Cuestionario</a:t>
            </a:r>
            <a:endParaRPr b="1" sz="3500">
              <a:solidFill>
                <a:schemeClr val="dk1"/>
              </a:solidFill>
              <a:latin typeface="DM Sans"/>
              <a:ea typeface="DM Sans"/>
              <a:cs typeface="DM Sans"/>
              <a:sym typeface="DM Sans"/>
            </a:endParaRPr>
          </a:p>
        </p:txBody>
      </p:sp>
      <p:sp>
        <p:nvSpPr>
          <p:cNvPr id="595" name="Google Shape;595;p93"/>
          <p:cNvSpPr txBox="1"/>
          <p:nvPr/>
        </p:nvSpPr>
        <p:spPr>
          <a:xfrm>
            <a:off x="473350" y="147485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2500">
                <a:solidFill>
                  <a:schemeClr val="dk1"/>
                </a:solidFill>
                <a:latin typeface="DM Sans"/>
                <a:ea typeface="DM Sans"/>
                <a:cs typeface="DM Sans"/>
                <a:sym typeface="DM Sans"/>
              </a:rPr>
              <a:t>¿Te gustaría comprobar tus conocimientos de la clase?</a:t>
            </a:r>
            <a:endParaRPr b="1" sz="2500">
              <a:solidFill>
                <a:schemeClr val="dk1"/>
              </a:solidFill>
              <a:latin typeface="Helvetica Neue"/>
              <a:ea typeface="Helvetica Neue"/>
              <a:cs typeface="Helvetica Neue"/>
              <a:sym typeface="Helvetica Neue"/>
            </a:endParaRPr>
          </a:p>
        </p:txBody>
      </p:sp>
      <p:sp>
        <p:nvSpPr>
          <p:cNvPr id="596" name="Google Shape;596;p93"/>
          <p:cNvSpPr txBox="1"/>
          <p:nvPr/>
        </p:nvSpPr>
        <p:spPr>
          <a:xfrm>
            <a:off x="473350" y="382930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2"/>
                </a:solidFill>
                <a:latin typeface="DM Sans"/>
                <a:ea typeface="DM Sans"/>
                <a:cs typeface="DM Sans"/>
                <a:sym typeface="DM Sans"/>
              </a:rPr>
              <a:t>Duración: </a:t>
            </a:r>
            <a:r>
              <a:rPr b="1" lang="es" sz="2000">
                <a:solidFill>
                  <a:schemeClr val="dk2"/>
                </a:solidFill>
                <a:latin typeface="DM Sans"/>
                <a:ea typeface="DM Sans"/>
                <a:cs typeface="DM Sans"/>
                <a:sym typeface="DM Sans"/>
              </a:rPr>
              <a:t>10 minutos</a:t>
            </a:r>
            <a:endParaRPr b="1" sz="2000">
              <a:solidFill>
                <a:schemeClr val="dk2"/>
              </a:solidFill>
              <a:latin typeface="DM Sans"/>
              <a:ea typeface="DM Sans"/>
              <a:cs typeface="DM Sans"/>
              <a:sym typeface="DM Sans"/>
            </a:endParaRPr>
          </a:p>
        </p:txBody>
      </p:sp>
      <p:sp>
        <p:nvSpPr>
          <p:cNvPr id="597" name="Google Shape;597;p93"/>
          <p:cNvSpPr txBox="1"/>
          <p:nvPr/>
        </p:nvSpPr>
        <p:spPr>
          <a:xfrm>
            <a:off x="473350" y="2459625"/>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dk2"/>
                </a:solidFill>
                <a:latin typeface="DM Sans"/>
                <a:ea typeface="DM Sans"/>
                <a:cs typeface="DM Sans"/>
                <a:sym typeface="DM Sans"/>
              </a:rPr>
              <a:t>Compartimos a través del chat de Zoom el enlace a un breve </a:t>
            </a:r>
            <a:r>
              <a:rPr b="1" lang="es" sz="2500">
                <a:solidFill>
                  <a:schemeClr val="dk2"/>
                </a:solidFill>
                <a:latin typeface="DM Sans"/>
                <a:ea typeface="DM Sans"/>
                <a:cs typeface="DM Sans"/>
                <a:sym typeface="DM Sans"/>
              </a:rPr>
              <a:t>cuestionario</a:t>
            </a:r>
            <a:r>
              <a:rPr lang="es" sz="2500">
                <a:solidFill>
                  <a:schemeClr val="dk2"/>
                </a:solidFill>
                <a:latin typeface="DM Sans"/>
                <a:ea typeface="DM Sans"/>
                <a:cs typeface="DM Sans"/>
                <a:sym typeface="DM Sans"/>
              </a:rPr>
              <a:t>.</a:t>
            </a:r>
            <a:endParaRPr sz="25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500">
              <a:solidFill>
                <a:schemeClr val="dk2"/>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p:txBody>
      </p:sp>
      <p:grpSp>
        <p:nvGrpSpPr>
          <p:cNvPr id="598" name="Google Shape;598;p93"/>
          <p:cNvGrpSpPr/>
          <p:nvPr/>
        </p:nvGrpSpPr>
        <p:grpSpPr>
          <a:xfrm>
            <a:off x="473351" y="468273"/>
            <a:ext cx="738900" cy="738900"/>
            <a:chOff x="473351" y="468273"/>
            <a:chExt cx="738900" cy="738900"/>
          </a:xfrm>
        </p:grpSpPr>
        <p:sp>
          <p:nvSpPr>
            <p:cNvPr id="599" name="Google Shape;599;p93"/>
            <p:cNvSpPr/>
            <p:nvPr/>
          </p:nvSpPr>
          <p:spPr>
            <a:xfrm>
              <a:off x="473351" y="4682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0" name="Google Shape;600;p93" title="ícono de cuestionario de tarea"/>
            <p:cNvPicPr preferRelativeResize="0"/>
            <p:nvPr/>
          </p:nvPicPr>
          <p:blipFill>
            <a:blip r:embed="rId3">
              <a:alphaModFix/>
            </a:blip>
            <a:stretch>
              <a:fillRect/>
            </a:stretch>
          </p:blipFill>
          <p:spPr>
            <a:xfrm>
              <a:off x="596500" y="591425"/>
              <a:ext cx="492600" cy="492600"/>
            </a:xfrm>
            <a:prstGeom prst="rect">
              <a:avLst/>
            </a:prstGeom>
            <a:noFill/>
            <a:ln>
              <a:noFill/>
            </a:ln>
          </p:spPr>
        </p:pic>
      </p:grpSp>
      <p:grpSp>
        <p:nvGrpSpPr>
          <p:cNvPr id="601" name="Google Shape;601;p93"/>
          <p:cNvGrpSpPr/>
          <p:nvPr/>
        </p:nvGrpSpPr>
        <p:grpSpPr>
          <a:xfrm>
            <a:off x="0" y="-7400"/>
            <a:ext cx="9143925" cy="44400"/>
            <a:chOff x="0" y="-7400"/>
            <a:chExt cx="9143925" cy="44400"/>
          </a:xfrm>
        </p:grpSpPr>
        <p:sp>
          <p:nvSpPr>
            <p:cNvPr id="602" name="Google Shape;602;p93"/>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603" name="Google Shape;603;p93"/>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58"/>
          <p:cNvSpPr txBox="1"/>
          <p:nvPr/>
        </p:nvSpPr>
        <p:spPr>
          <a:xfrm>
            <a:off x="1461300" y="2252975"/>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Introducción al Data Engineering</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rgbClr val="EAFF6A"/>
              </a:solidFill>
              <a:latin typeface="DM Sans"/>
              <a:ea typeface="DM Sans"/>
              <a:cs typeface="DM Sans"/>
              <a:sym typeface="DM Sans"/>
            </a:endParaRPr>
          </a:p>
        </p:txBody>
      </p:sp>
      <p:sp>
        <p:nvSpPr>
          <p:cNvPr id="181" name="Google Shape;181;p5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Semana 2.</a:t>
            </a:r>
            <a:r>
              <a:rPr lang="es" sz="1800">
                <a:solidFill>
                  <a:schemeClr val="lt1"/>
                </a:solidFill>
                <a:latin typeface="DM Sans"/>
                <a:ea typeface="DM Sans"/>
                <a:cs typeface="DM Sans"/>
                <a:sym typeface="DM Sans"/>
              </a:rPr>
              <a:t> Data Engineering</a:t>
            </a:r>
            <a:endParaRPr sz="1600">
              <a:solidFill>
                <a:schemeClr val="lt1"/>
              </a:solidFill>
              <a:latin typeface="DM Sans"/>
              <a:ea typeface="DM Sans"/>
              <a:cs typeface="DM Sans"/>
              <a:sym typeface="DM Sans"/>
            </a:endParaRPr>
          </a:p>
        </p:txBody>
      </p:sp>
      <p:pic>
        <p:nvPicPr>
          <p:cNvPr id="182" name="Google Shape;182;p58"/>
          <p:cNvPicPr preferRelativeResize="0"/>
          <p:nvPr/>
        </p:nvPicPr>
        <p:blipFill>
          <a:blip r:embed="rId3">
            <a:alphaModFix/>
          </a:blip>
          <a:stretch>
            <a:fillRect/>
          </a:stretch>
        </p:blipFill>
        <p:spPr>
          <a:xfrm>
            <a:off x="2642225" y="3715025"/>
            <a:ext cx="3859547" cy="15933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grpSp>
        <p:nvGrpSpPr>
          <p:cNvPr id="608" name="Google Shape;608;p94"/>
          <p:cNvGrpSpPr/>
          <p:nvPr/>
        </p:nvGrpSpPr>
        <p:grpSpPr>
          <a:xfrm>
            <a:off x="475520" y="468281"/>
            <a:ext cx="738900" cy="738900"/>
            <a:chOff x="475520" y="468281"/>
            <a:chExt cx="738900" cy="738900"/>
          </a:xfrm>
        </p:grpSpPr>
        <p:sp>
          <p:nvSpPr>
            <p:cNvPr id="609" name="Google Shape;609;p94"/>
            <p:cNvSpPr/>
            <p:nvPr/>
          </p:nvSpPr>
          <p:spPr>
            <a:xfrm>
              <a:off x="475520" y="468281"/>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4" title="ícono para pensar"/>
            <p:cNvPicPr preferRelativeResize="0"/>
            <p:nvPr/>
          </p:nvPicPr>
          <p:blipFill>
            <a:blip r:embed="rId3">
              <a:alphaModFix/>
            </a:blip>
            <a:stretch>
              <a:fillRect/>
            </a:stretch>
          </p:blipFill>
          <p:spPr>
            <a:xfrm>
              <a:off x="611805" y="604611"/>
              <a:ext cx="466208" cy="466208"/>
            </a:xfrm>
            <a:prstGeom prst="rect">
              <a:avLst/>
            </a:prstGeom>
            <a:noFill/>
            <a:ln>
              <a:noFill/>
            </a:ln>
          </p:spPr>
        </p:pic>
      </p:grpSp>
      <p:sp>
        <p:nvSpPr>
          <p:cNvPr id="611" name="Google Shape;611;p94"/>
          <p:cNvSpPr txBox="1"/>
          <p:nvPr/>
        </p:nvSpPr>
        <p:spPr>
          <a:xfrm>
            <a:off x="1447300" y="53767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chemeClr val="dk1"/>
                </a:solidFill>
                <a:latin typeface="DM Sans"/>
                <a:ea typeface="DM Sans"/>
                <a:cs typeface="DM Sans"/>
                <a:sym typeface="DM Sans"/>
              </a:rPr>
              <a:t>Para pensar</a:t>
            </a:r>
            <a:endParaRPr b="1" sz="3500">
              <a:solidFill>
                <a:schemeClr val="dk1"/>
              </a:solidFill>
              <a:latin typeface="DM Sans"/>
              <a:ea typeface="DM Sans"/>
              <a:cs typeface="DM Sans"/>
              <a:sym typeface="DM Sans"/>
            </a:endParaRPr>
          </a:p>
        </p:txBody>
      </p:sp>
      <p:sp>
        <p:nvSpPr>
          <p:cNvPr id="612" name="Google Shape;612;p94"/>
          <p:cNvSpPr txBox="1"/>
          <p:nvPr/>
        </p:nvSpPr>
        <p:spPr>
          <a:xfrm>
            <a:off x="475500" y="147495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500">
                <a:solidFill>
                  <a:schemeClr val="dk2"/>
                </a:solidFill>
                <a:latin typeface="DM Sans"/>
                <a:ea typeface="DM Sans"/>
                <a:cs typeface="DM Sans"/>
                <a:sym typeface="DM Sans"/>
              </a:rPr>
              <a:t>¿Qué tanto creen que va a crecer el mundo de los datos?</a:t>
            </a:r>
            <a:endParaRPr b="1" sz="25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t/>
            </a:r>
            <a:endParaRPr sz="2500">
              <a:solidFill>
                <a:schemeClr val="dk2"/>
              </a:solidFill>
              <a:latin typeface="DM Sans"/>
              <a:ea typeface="DM Sans"/>
              <a:cs typeface="DM Sans"/>
              <a:sym typeface="DM Sans"/>
            </a:endParaRPr>
          </a:p>
        </p:txBody>
      </p:sp>
      <p:sp>
        <p:nvSpPr>
          <p:cNvPr id="613" name="Google Shape;613;p94"/>
          <p:cNvSpPr txBox="1"/>
          <p:nvPr/>
        </p:nvSpPr>
        <p:spPr>
          <a:xfrm>
            <a:off x="475500" y="312802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dk2"/>
                </a:solidFill>
                <a:latin typeface="DM Sans"/>
                <a:ea typeface="DM Sans"/>
                <a:cs typeface="DM Sans"/>
                <a:sym typeface="DM Sans"/>
              </a:rPr>
              <a:t>¿Verdadero o falso?</a:t>
            </a:r>
            <a:endParaRPr b="1" sz="25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dk1"/>
                </a:solidFill>
                <a:latin typeface="DM Sans"/>
                <a:ea typeface="DM Sans"/>
                <a:cs typeface="DM Sans"/>
                <a:sym typeface="DM Sans"/>
              </a:rPr>
              <a:t>Contesta mediante el chat de Zoom </a:t>
            </a:r>
            <a:endParaRPr sz="2000">
              <a:solidFill>
                <a:schemeClr val="dk1"/>
              </a:solidFill>
              <a:latin typeface="DM Sans"/>
              <a:ea typeface="DM Sans"/>
              <a:cs typeface="DM Sans"/>
              <a:sym typeface="DM Sans"/>
            </a:endParaRPr>
          </a:p>
        </p:txBody>
      </p:sp>
      <p:grpSp>
        <p:nvGrpSpPr>
          <p:cNvPr id="614" name="Google Shape;614;p94"/>
          <p:cNvGrpSpPr/>
          <p:nvPr/>
        </p:nvGrpSpPr>
        <p:grpSpPr>
          <a:xfrm>
            <a:off x="0" y="-7400"/>
            <a:ext cx="9143925" cy="44400"/>
            <a:chOff x="0" y="-7400"/>
            <a:chExt cx="9143925" cy="44400"/>
          </a:xfrm>
        </p:grpSpPr>
        <p:sp>
          <p:nvSpPr>
            <p:cNvPr id="615" name="Google Shape;615;p94"/>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616" name="Google Shape;616;p94"/>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grpSp>
        <p:nvGrpSpPr>
          <p:cNvPr id="621" name="Google Shape;621;p95"/>
          <p:cNvGrpSpPr/>
          <p:nvPr/>
        </p:nvGrpSpPr>
        <p:grpSpPr>
          <a:xfrm>
            <a:off x="475520" y="468281"/>
            <a:ext cx="738900" cy="738900"/>
            <a:chOff x="475520" y="468281"/>
            <a:chExt cx="738900" cy="738900"/>
          </a:xfrm>
        </p:grpSpPr>
        <p:sp>
          <p:nvSpPr>
            <p:cNvPr id="622" name="Google Shape;622;p95"/>
            <p:cNvSpPr/>
            <p:nvPr/>
          </p:nvSpPr>
          <p:spPr>
            <a:xfrm>
              <a:off x="475520" y="468281"/>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3" name="Google Shape;623;p95" title="ícono para pensar"/>
            <p:cNvPicPr preferRelativeResize="0"/>
            <p:nvPr/>
          </p:nvPicPr>
          <p:blipFill>
            <a:blip r:embed="rId3">
              <a:alphaModFix/>
            </a:blip>
            <a:stretch>
              <a:fillRect/>
            </a:stretch>
          </p:blipFill>
          <p:spPr>
            <a:xfrm>
              <a:off x="611805" y="604611"/>
              <a:ext cx="466208" cy="466208"/>
            </a:xfrm>
            <a:prstGeom prst="rect">
              <a:avLst/>
            </a:prstGeom>
            <a:noFill/>
            <a:ln>
              <a:noFill/>
            </a:ln>
          </p:spPr>
        </p:pic>
      </p:grpSp>
      <p:sp>
        <p:nvSpPr>
          <p:cNvPr id="624" name="Google Shape;624;p95"/>
          <p:cNvSpPr txBox="1"/>
          <p:nvPr/>
        </p:nvSpPr>
        <p:spPr>
          <a:xfrm>
            <a:off x="1447300" y="53767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chemeClr val="dk1"/>
                </a:solidFill>
                <a:latin typeface="DM Sans"/>
                <a:ea typeface="DM Sans"/>
                <a:cs typeface="DM Sans"/>
                <a:sym typeface="DM Sans"/>
              </a:rPr>
              <a:t>Para pensar</a:t>
            </a:r>
            <a:endParaRPr b="1" sz="3500">
              <a:solidFill>
                <a:schemeClr val="dk1"/>
              </a:solidFill>
              <a:latin typeface="DM Sans"/>
              <a:ea typeface="DM Sans"/>
              <a:cs typeface="DM Sans"/>
              <a:sym typeface="DM Sans"/>
            </a:endParaRPr>
          </a:p>
        </p:txBody>
      </p:sp>
      <p:sp>
        <p:nvSpPr>
          <p:cNvPr id="625" name="Google Shape;625;p95"/>
          <p:cNvSpPr txBox="1"/>
          <p:nvPr/>
        </p:nvSpPr>
        <p:spPr>
          <a:xfrm>
            <a:off x="475500" y="147495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dk2"/>
                </a:solidFill>
                <a:latin typeface="DM Sans"/>
                <a:ea typeface="DM Sans"/>
                <a:cs typeface="DM Sans"/>
                <a:sym typeface="DM Sans"/>
              </a:rPr>
              <a:t>¿Llegará a haber un tope para la cantidad de información que almacenemos y “controlemos”? ¿Tendrá alguna consecuencia?</a:t>
            </a:r>
            <a:endParaRPr b="1" sz="25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t/>
            </a:r>
            <a:endParaRPr sz="2500">
              <a:solidFill>
                <a:schemeClr val="dk2"/>
              </a:solidFill>
              <a:latin typeface="DM Sans"/>
              <a:ea typeface="DM Sans"/>
              <a:cs typeface="DM Sans"/>
              <a:sym typeface="DM Sans"/>
            </a:endParaRPr>
          </a:p>
        </p:txBody>
      </p:sp>
      <p:sp>
        <p:nvSpPr>
          <p:cNvPr id="626" name="Google Shape;626;p95"/>
          <p:cNvSpPr txBox="1"/>
          <p:nvPr/>
        </p:nvSpPr>
        <p:spPr>
          <a:xfrm>
            <a:off x="475500" y="312802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5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dk1"/>
                </a:solidFill>
                <a:latin typeface="DM Sans"/>
                <a:ea typeface="DM Sans"/>
                <a:cs typeface="DM Sans"/>
                <a:sym typeface="DM Sans"/>
              </a:rPr>
              <a:t>Contesta mediante el chat de Zoom </a:t>
            </a:r>
            <a:endParaRPr sz="2000">
              <a:solidFill>
                <a:schemeClr val="dk1"/>
              </a:solidFill>
              <a:latin typeface="DM Sans"/>
              <a:ea typeface="DM Sans"/>
              <a:cs typeface="DM Sans"/>
              <a:sym typeface="DM Sans"/>
            </a:endParaRPr>
          </a:p>
        </p:txBody>
      </p:sp>
      <p:grpSp>
        <p:nvGrpSpPr>
          <p:cNvPr id="627" name="Google Shape;627;p95"/>
          <p:cNvGrpSpPr/>
          <p:nvPr/>
        </p:nvGrpSpPr>
        <p:grpSpPr>
          <a:xfrm>
            <a:off x="0" y="-7400"/>
            <a:ext cx="9143925" cy="44400"/>
            <a:chOff x="0" y="-7400"/>
            <a:chExt cx="9143925" cy="44400"/>
          </a:xfrm>
        </p:grpSpPr>
        <p:sp>
          <p:nvSpPr>
            <p:cNvPr id="628" name="Google Shape;628;p95"/>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629" name="Google Shape;629;p95"/>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6"/>
          <p:cNvSpPr txBox="1"/>
          <p:nvPr/>
        </p:nvSpPr>
        <p:spPr>
          <a:xfrm>
            <a:off x="1461300" y="17867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
        <p:nvSpPr>
          <p:cNvPr id="635" name="Google Shape;635;p96"/>
          <p:cNvSpPr txBox="1"/>
          <p:nvPr/>
        </p:nvSpPr>
        <p:spPr>
          <a:xfrm>
            <a:off x="2998200" y="2556375"/>
            <a:ext cx="3147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lang="es" sz="2000">
                <a:solidFill>
                  <a:schemeClr val="lt1"/>
                </a:solidFill>
                <a:latin typeface="DM Sans"/>
                <a:ea typeface="DM Sans"/>
                <a:cs typeface="DM Sans"/>
                <a:sym typeface="DM Sans"/>
              </a:rPr>
              <a:t>Les invitamos a dejar sus preguntas en el chat</a:t>
            </a:r>
            <a:endParaRPr b="0" i="0" sz="2000" u="sng" cap="none" strike="noStrike">
              <a:solidFill>
                <a:srgbClr val="83AEFB"/>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97"/>
          <p:cNvSpPr txBox="1"/>
          <p:nvPr/>
        </p:nvSpPr>
        <p:spPr>
          <a:xfrm>
            <a:off x="457350" y="1820575"/>
            <a:ext cx="71694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¡Para el 2025 se espera que la cantidad de Data generada sea de 463 exabytes! Un exabyte es una unidad de medida de almacenamiento de datos que equivale a 10^18 bytes.</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 sz="2500" u="sng" cap="none" strike="noStrike">
                <a:solidFill>
                  <a:schemeClr val="hlink"/>
                </a:solidFill>
                <a:latin typeface="DM Sans"/>
                <a:ea typeface="DM Sans"/>
                <a:cs typeface="DM Sans"/>
                <a:sym typeface="DM Sans"/>
                <a:hlinkClick r:id="rId3"/>
              </a:rPr>
              <a:t>¡Lee más sobre esto!</a:t>
            </a:r>
            <a:endParaRPr b="0" i="0" sz="2500" u="none" cap="none" strike="noStrike">
              <a:solidFill>
                <a:srgbClr val="6FA8DC"/>
              </a:solidFill>
              <a:latin typeface="DM Sans"/>
              <a:ea typeface="DM Sans"/>
              <a:cs typeface="DM Sans"/>
              <a:sym typeface="DM Sans"/>
            </a:endParaRPr>
          </a:p>
        </p:txBody>
      </p:sp>
      <p:sp>
        <p:nvSpPr>
          <p:cNvPr id="641" name="Google Shape;641;p97"/>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¿Sabías que…?</a:t>
            </a:r>
            <a:endParaRPr b="1" i="0" sz="4000" u="none" cap="none" strike="noStrike">
              <a:solidFill>
                <a:srgbClr val="EAFF6A"/>
              </a:solidFill>
              <a:latin typeface="DM Sans"/>
              <a:ea typeface="DM Sans"/>
              <a:cs typeface="DM Sans"/>
              <a:sym typeface="DM Sans"/>
            </a:endParaRPr>
          </a:p>
        </p:txBody>
      </p:sp>
      <p:sp>
        <p:nvSpPr>
          <p:cNvPr id="642" name="Google Shape;642;p97"/>
          <p:cNvSpPr/>
          <p:nvPr/>
        </p:nvSpPr>
        <p:spPr>
          <a:xfrm>
            <a:off x="457338" y="468286"/>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9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DATO CURIOSO</a:t>
            </a:r>
            <a:endParaRPr b="0" i="0" sz="1400" u="none" cap="none" strike="noStrike">
              <a:solidFill>
                <a:schemeClr val="lt1"/>
              </a:solidFill>
              <a:latin typeface="DM Sans"/>
              <a:ea typeface="DM Sans"/>
              <a:cs typeface="DM Sans"/>
              <a:sym typeface="DM Sans"/>
            </a:endParaRPr>
          </a:p>
        </p:txBody>
      </p:sp>
      <p:pic>
        <p:nvPicPr>
          <p:cNvPr id="644" name="Google Shape;644;p97"/>
          <p:cNvPicPr preferRelativeResize="0"/>
          <p:nvPr/>
        </p:nvPicPr>
        <p:blipFill rotWithShape="1">
          <a:blip r:embed="rId4">
            <a:alphaModFix/>
          </a:blip>
          <a:srcRect b="0" l="0" r="0" t="0"/>
          <a:stretch/>
        </p:blipFill>
        <p:spPr>
          <a:xfrm>
            <a:off x="492050" y="502975"/>
            <a:ext cx="361700" cy="361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98"/>
          <p:cNvSpPr txBox="1"/>
          <p:nvPr/>
        </p:nvSpPr>
        <p:spPr>
          <a:xfrm>
            <a:off x="473350" y="182475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lang="es" sz="2500">
                <a:solidFill>
                  <a:schemeClr val="lt1"/>
                </a:solidFill>
                <a:latin typeface="DM Sans"/>
                <a:ea typeface="DM Sans"/>
                <a:cs typeface="DM Sans"/>
                <a:sym typeface="DM Sans"/>
              </a:rPr>
              <a:t>Lo que sabemos es una gota de agua,</a:t>
            </a:r>
            <a:r>
              <a:rPr b="0" i="0" lang="es" sz="2500" u="none" cap="none" strike="noStrike">
                <a:solidFill>
                  <a:schemeClr val="lt1"/>
                </a:solidFill>
                <a:latin typeface="DM Sans"/>
                <a:ea typeface="DM Sans"/>
                <a:cs typeface="DM Sans"/>
                <a:sym typeface="DM Sans"/>
              </a:rPr>
              <a:t> </a:t>
            </a:r>
            <a:r>
              <a:rPr b="1" i="0" lang="es" sz="2500" u="none" cap="none" strike="noStrike">
                <a:solidFill>
                  <a:srgbClr val="EAFF6A"/>
                </a:solidFill>
                <a:latin typeface="DM Sans"/>
                <a:ea typeface="DM Sans"/>
                <a:cs typeface="DM Sans"/>
                <a:sym typeface="DM Sans"/>
              </a:rPr>
              <a:t>lo que ignoramos es el océano.</a:t>
            </a:r>
            <a:endParaRPr b="1" i="0" sz="2500" u="none" cap="none" strike="noStrike">
              <a:solidFill>
                <a:srgbClr val="EAFF6A"/>
              </a:solidFill>
              <a:latin typeface="DM Sans"/>
              <a:ea typeface="DM Sans"/>
              <a:cs typeface="DM Sans"/>
              <a:sym typeface="DM Sans"/>
            </a:endParaRPr>
          </a:p>
        </p:txBody>
      </p:sp>
      <p:sp>
        <p:nvSpPr>
          <p:cNvPr id="650" name="Google Shape;650;p98"/>
          <p:cNvSpPr txBox="1"/>
          <p:nvPr/>
        </p:nvSpPr>
        <p:spPr>
          <a:xfrm>
            <a:off x="3657575" y="4010538"/>
            <a:ext cx="4987200" cy="415500"/>
          </a:xfrm>
          <a:prstGeom prst="rect">
            <a:avLst/>
          </a:prstGeom>
          <a:noFill/>
          <a:ln>
            <a:noFill/>
          </a:ln>
        </p:spPr>
        <p:txBody>
          <a:bodyPr anchorCtr="0" anchor="t" bIns="91425" lIns="91425" spcFirstLastPara="1" rIns="91425" wrap="square" tIns="91425">
            <a:spAutoFit/>
          </a:bodyPr>
          <a:lstStyle/>
          <a:p>
            <a:pPr indent="-323850" lvl="0" marL="457200" marR="0" rtl="0" algn="r">
              <a:lnSpc>
                <a:spcPct val="100000"/>
              </a:lnSpc>
              <a:spcBef>
                <a:spcPts val="0"/>
              </a:spcBef>
              <a:spcAft>
                <a:spcPts val="0"/>
              </a:spcAft>
              <a:buClr>
                <a:schemeClr val="lt2"/>
              </a:buClr>
              <a:buSzPts val="1500"/>
              <a:buFont typeface="DM Sans"/>
              <a:buChar char="-"/>
            </a:pPr>
            <a:r>
              <a:rPr lang="es" sz="1500">
                <a:solidFill>
                  <a:schemeClr val="lt2"/>
                </a:solidFill>
                <a:latin typeface="DM Sans"/>
                <a:ea typeface="DM Sans"/>
                <a:cs typeface="DM Sans"/>
                <a:sym typeface="DM Sans"/>
              </a:rPr>
              <a:t>Isaac Newton</a:t>
            </a:r>
            <a:r>
              <a:rPr b="0" i="0" lang="es" sz="1500" u="none" cap="none" strike="noStrike">
                <a:solidFill>
                  <a:schemeClr val="lt2"/>
                </a:solidFill>
                <a:latin typeface="DM Sans"/>
                <a:ea typeface="DM Sans"/>
                <a:cs typeface="DM Sans"/>
                <a:sym typeface="DM Sans"/>
              </a:rPr>
              <a:t>. </a:t>
            </a:r>
            <a:endParaRPr b="0" i="0" sz="1500" u="none" cap="none" strike="noStrike">
              <a:solidFill>
                <a:schemeClr val="lt2"/>
              </a:solidFill>
              <a:latin typeface="DM Sans"/>
              <a:ea typeface="DM Sans"/>
              <a:cs typeface="DM Sans"/>
              <a:sym typeface="DM Sans"/>
            </a:endParaRPr>
          </a:p>
        </p:txBody>
      </p:sp>
      <p:pic>
        <p:nvPicPr>
          <p:cNvPr id="651" name="Google Shape;651;p98" title="imagen decorativa de comillas para cita"/>
          <p:cNvPicPr preferRelativeResize="0"/>
          <p:nvPr/>
        </p:nvPicPr>
        <p:blipFill rotWithShape="1">
          <a:blip r:embed="rId3">
            <a:alphaModFix/>
          </a:blip>
          <a:srcRect b="0" l="0" r="0" t="0"/>
          <a:stretch/>
        </p:blipFill>
        <p:spPr>
          <a:xfrm>
            <a:off x="577350" y="826025"/>
            <a:ext cx="744150" cy="51594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9"/>
          <p:cNvSpPr txBox="1"/>
          <p:nvPr/>
        </p:nvSpPr>
        <p:spPr>
          <a:xfrm>
            <a:off x="1905000" y="2202300"/>
            <a:ext cx="53721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¡Buen trabajo! </a:t>
            </a:r>
            <a:r>
              <a:rPr b="1" lang="es" sz="3500">
                <a:solidFill>
                  <a:schemeClr val="dk1"/>
                </a:solidFill>
                <a:latin typeface="DM Sans"/>
                <a:ea typeface="DM Sans"/>
                <a:cs typeface="DM Sans"/>
                <a:sym typeface="DM Sans"/>
              </a:rPr>
              <a:t>😎</a:t>
            </a:r>
            <a:endParaRPr sz="3000">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00"/>
          <p:cNvSpPr txBox="1"/>
          <p:nvPr/>
        </p:nvSpPr>
        <p:spPr>
          <a:xfrm>
            <a:off x="1461300" y="2216950"/>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compartimos los </a:t>
            </a:r>
            <a:r>
              <a:rPr b="1" lang="es" sz="3500">
                <a:solidFill>
                  <a:schemeClr val="dk1"/>
                </a:solidFill>
                <a:latin typeface="DM Sans"/>
                <a:ea typeface="DM Sans"/>
                <a:cs typeface="DM Sans"/>
                <a:sym typeface="DM Sans"/>
              </a:rPr>
              <a:t>siguientes</a:t>
            </a:r>
            <a:r>
              <a:rPr b="1" lang="es" sz="3500">
                <a:solidFill>
                  <a:schemeClr val="dk1"/>
                </a:solidFill>
                <a:latin typeface="DM Sans"/>
                <a:ea typeface="DM Sans"/>
                <a:cs typeface="DM Sans"/>
                <a:sym typeface="DM Sans"/>
              </a:rPr>
              <a:t> </a:t>
            </a:r>
            <a:r>
              <a:rPr b="1" lang="es" sz="3500">
                <a:solidFill>
                  <a:schemeClr val="dk1"/>
                </a:solidFill>
                <a:highlight>
                  <a:srgbClr val="EAFF6A"/>
                </a:highlight>
                <a:latin typeface="DM Sans"/>
                <a:ea typeface="DM Sans"/>
                <a:cs typeface="DM Sans"/>
                <a:sym typeface="DM Sans"/>
              </a:rPr>
              <a:t>recomendaciones</a:t>
            </a:r>
            <a:endParaRPr b="1" sz="3500">
              <a:solidFill>
                <a:schemeClr val="dk1"/>
              </a:solidFill>
              <a:highlight>
                <a:srgbClr val="EAFF6A"/>
              </a:highlight>
              <a:latin typeface="DM Sans"/>
              <a:ea typeface="DM Sans"/>
              <a:cs typeface="DM Sans"/>
              <a:sym typeface="DM Sans"/>
            </a:endParaRPr>
          </a:p>
        </p:txBody>
      </p:sp>
      <p:grpSp>
        <p:nvGrpSpPr>
          <p:cNvPr id="662" name="Google Shape;662;p100"/>
          <p:cNvGrpSpPr/>
          <p:nvPr/>
        </p:nvGrpSpPr>
        <p:grpSpPr>
          <a:xfrm>
            <a:off x="4202550" y="1322535"/>
            <a:ext cx="738900" cy="738900"/>
            <a:chOff x="4202550" y="994173"/>
            <a:chExt cx="738900" cy="738900"/>
          </a:xfrm>
        </p:grpSpPr>
        <p:sp>
          <p:nvSpPr>
            <p:cNvPr id="663" name="Google Shape;663;p100"/>
            <p:cNvSpPr/>
            <p:nvPr/>
          </p:nvSpPr>
          <p:spPr>
            <a:xfrm>
              <a:off x="4202550" y="9941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664" name="Google Shape;664;p100"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01"/>
          <p:cNvSpPr txBox="1"/>
          <p:nvPr/>
        </p:nvSpPr>
        <p:spPr>
          <a:xfrm>
            <a:off x="457350" y="1244250"/>
            <a:ext cx="3834600" cy="2800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0"/>
              </a:spcBef>
              <a:spcAft>
                <a:spcPts val="0"/>
              </a:spcAft>
              <a:buClr>
                <a:schemeClr val="dk2"/>
              </a:buClr>
              <a:buSzPts val="1350"/>
              <a:buFont typeface="DM Sans"/>
              <a:buChar char="✓"/>
            </a:pPr>
            <a:r>
              <a:rPr lang="es" sz="1350" u="sng">
                <a:solidFill>
                  <a:schemeClr val="hlink"/>
                </a:solidFill>
                <a:latin typeface="DM Sans"/>
                <a:ea typeface="DM Sans"/>
                <a:cs typeface="DM Sans"/>
                <a:sym typeface="DM Sans"/>
                <a:hlinkClick r:id="rId3"/>
              </a:rPr>
              <a:t>¿Cuáles son las 5 V’s del Big Data?</a:t>
            </a:r>
            <a:r>
              <a:rPr b="0" i="0" lang="es" sz="1350" u="none" cap="none" strike="noStrike">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CRISTINA JUAN</a:t>
            </a:r>
            <a:endParaRPr b="1" i="0" sz="1350" u="none" cap="none" strike="noStrike">
              <a:solidFill>
                <a:srgbClr val="999999"/>
              </a:solidFill>
              <a:latin typeface="DM Sans"/>
              <a:ea typeface="DM Sans"/>
              <a:cs typeface="DM Sans"/>
              <a:sym typeface="DM Sans"/>
            </a:endParaRPr>
          </a:p>
          <a:p>
            <a:pPr indent="0" lvl="0" marL="0" marR="0" rtl="0" algn="l">
              <a:lnSpc>
                <a:spcPct val="115000"/>
              </a:lnSpc>
              <a:spcBef>
                <a:spcPts val="80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Breve descripción: </a:t>
            </a:r>
            <a:r>
              <a:rPr lang="es" sz="1350">
                <a:solidFill>
                  <a:schemeClr val="dk1"/>
                </a:solidFill>
                <a:latin typeface="DM Sans"/>
                <a:ea typeface="DM Sans"/>
                <a:cs typeface="DM Sans"/>
                <a:sym typeface="DM Sans"/>
              </a:rPr>
              <a:t>Breve artículo expositivo de las 5 V’s del Big Data</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50000"/>
              </a:lnSpc>
              <a:spcBef>
                <a:spcPts val="0"/>
              </a:spcBef>
              <a:spcAft>
                <a:spcPts val="0"/>
              </a:spcAft>
              <a:buClr>
                <a:schemeClr val="dk2"/>
              </a:buClr>
              <a:buSzPts val="1350"/>
              <a:buFont typeface="DM Sans"/>
              <a:buChar char="✓"/>
            </a:pPr>
            <a:r>
              <a:rPr lang="es" sz="1350" u="sng">
                <a:solidFill>
                  <a:schemeClr val="hlink"/>
                </a:solidFill>
                <a:latin typeface="DM Sans"/>
                <a:ea typeface="DM Sans"/>
                <a:cs typeface="DM Sans"/>
                <a:sym typeface="DM Sans"/>
                <a:hlinkClick r:id="rId4"/>
              </a:rPr>
              <a:t>The 6 Functions of a Data Team</a:t>
            </a:r>
            <a:r>
              <a:rPr b="0" i="0" lang="es" sz="1350" u="none" cap="none" strike="noStrike">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Sisense Team</a:t>
            </a:r>
            <a:endParaRPr b="1" i="0" sz="1350" u="none" cap="none" strike="noStrike">
              <a:solidFill>
                <a:srgbClr val="999999"/>
              </a:solidFill>
              <a:latin typeface="DM Sans"/>
              <a:ea typeface="DM Sans"/>
              <a:cs typeface="DM Sans"/>
              <a:sym typeface="DM Sans"/>
            </a:endParaRPr>
          </a:p>
          <a:p>
            <a:pPr indent="0" lvl="0" marL="0" marR="0" rtl="0" algn="l">
              <a:lnSpc>
                <a:spcPct val="115000"/>
              </a:lnSpc>
              <a:spcBef>
                <a:spcPts val="80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Breve descripción: </a:t>
            </a:r>
            <a:r>
              <a:rPr lang="es" sz="1350">
                <a:solidFill>
                  <a:schemeClr val="dk1"/>
                </a:solidFill>
                <a:latin typeface="DM Sans"/>
                <a:ea typeface="DM Sans"/>
                <a:cs typeface="DM Sans"/>
                <a:sym typeface="DM Sans"/>
              </a:rPr>
              <a:t>Artículo en inglés sobre los participantes en un equipo de Data.</a:t>
            </a:r>
            <a:endParaRPr b="1" i="0" sz="1350" u="none" cap="none" strike="noStrike">
              <a:solidFill>
                <a:srgbClr val="999999"/>
              </a:solidFill>
              <a:latin typeface="DM Sans"/>
              <a:ea typeface="DM Sans"/>
              <a:cs typeface="DM Sans"/>
              <a:sym typeface="DM Sans"/>
            </a:endParaRPr>
          </a:p>
        </p:txBody>
      </p:sp>
      <p:sp>
        <p:nvSpPr>
          <p:cNvPr id="670" name="Google Shape;670;p101"/>
          <p:cNvSpPr txBox="1"/>
          <p:nvPr/>
        </p:nvSpPr>
        <p:spPr>
          <a:xfrm>
            <a:off x="4675750" y="1244250"/>
            <a:ext cx="3834600" cy="3039300"/>
          </a:xfrm>
          <a:prstGeom prst="rect">
            <a:avLst/>
          </a:prstGeom>
          <a:noFill/>
          <a:ln>
            <a:noFill/>
          </a:ln>
        </p:spPr>
        <p:txBody>
          <a:bodyPr anchorCtr="0" anchor="t" bIns="91425" lIns="91425" spcFirstLastPara="1" rIns="91425" wrap="square" tIns="91425">
            <a:spAutoFit/>
          </a:bodyPr>
          <a:lstStyle/>
          <a:p>
            <a:pPr indent="-314325" lvl="0" marL="457200" rtl="0" algn="l">
              <a:lnSpc>
                <a:spcPct val="150000"/>
              </a:lnSpc>
              <a:spcBef>
                <a:spcPts val="0"/>
              </a:spcBef>
              <a:spcAft>
                <a:spcPts val="0"/>
              </a:spcAft>
              <a:buClr>
                <a:schemeClr val="dk2"/>
              </a:buClr>
              <a:buSzPts val="1350"/>
              <a:buFont typeface="DM Sans"/>
              <a:buChar char="✓"/>
            </a:pPr>
            <a:r>
              <a:rPr lang="es" sz="1350" u="sng">
                <a:solidFill>
                  <a:schemeClr val="hlink"/>
                </a:solidFill>
                <a:latin typeface="DM Sans"/>
                <a:ea typeface="DM Sans"/>
                <a:cs typeface="DM Sans"/>
                <a:sym typeface="DM Sans"/>
                <a:hlinkClick r:id="rId5"/>
              </a:rPr>
              <a:t>Data Engineer job description</a:t>
            </a:r>
            <a:r>
              <a:rPr lang="es" sz="1350">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Resources for employers</a:t>
            </a:r>
            <a:endParaRPr b="1" sz="1350">
              <a:solidFill>
                <a:srgbClr val="999999"/>
              </a:solidFill>
              <a:latin typeface="DM Sans"/>
              <a:ea typeface="DM Sans"/>
              <a:cs typeface="DM Sans"/>
              <a:sym typeface="DM Sans"/>
            </a:endParaRPr>
          </a:p>
          <a:p>
            <a:pPr indent="0" lvl="0" marL="0" rtl="0" algn="l">
              <a:lnSpc>
                <a:spcPct val="115000"/>
              </a:lnSpc>
              <a:spcBef>
                <a:spcPts val="800"/>
              </a:spcBef>
              <a:spcAft>
                <a:spcPts val="0"/>
              </a:spcAft>
              <a:buClr>
                <a:schemeClr val="dk1"/>
              </a:buClr>
              <a:buSzPts val="1350"/>
              <a:buFont typeface="Arial"/>
              <a:buNone/>
            </a:pPr>
            <a:r>
              <a:rPr b="1" lang="es" sz="1350">
                <a:solidFill>
                  <a:schemeClr val="dk1"/>
                </a:solidFill>
                <a:latin typeface="DM Sans"/>
                <a:ea typeface="DM Sans"/>
                <a:cs typeface="DM Sans"/>
                <a:sym typeface="DM Sans"/>
              </a:rPr>
              <a:t>Breve descripción: </a:t>
            </a:r>
            <a:r>
              <a:rPr lang="es" sz="1350">
                <a:solidFill>
                  <a:schemeClr val="dk1"/>
                </a:solidFill>
                <a:latin typeface="DM Sans"/>
                <a:ea typeface="DM Sans"/>
                <a:cs typeface="DM Sans"/>
                <a:sym typeface="DM Sans"/>
              </a:rPr>
              <a:t>Breve artículo en inglés que describe la posición de un Data Engineer</a:t>
            </a:r>
            <a:endParaRPr sz="1350" u="sng">
              <a:solidFill>
                <a:srgbClr val="83AEFB"/>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chemeClr val="dk2"/>
              </a:buClr>
              <a:buSzPts val="1350"/>
              <a:buFont typeface="DM Sans"/>
              <a:buChar char="✓"/>
            </a:pPr>
            <a:r>
              <a:rPr lang="es" sz="1350" u="sng">
                <a:solidFill>
                  <a:schemeClr val="hlink"/>
                </a:solidFill>
                <a:latin typeface="DM Sans"/>
                <a:ea typeface="DM Sans"/>
                <a:cs typeface="DM Sans"/>
                <a:sym typeface="DM Sans"/>
                <a:hlinkClick r:id="rId6"/>
              </a:rPr>
              <a:t>Database Architecture Introduction</a:t>
            </a:r>
            <a:r>
              <a:rPr lang="es" sz="1350">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mongodb</a:t>
            </a:r>
            <a:endParaRPr b="1" sz="1350">
              <a:solidFill>
                <a:srgbClr val="999999"/>
              </a:solidFill>
              <a:latin typeface="DM Sans"/>
              <a:ea typeface="DM Sans"/>
              <a:cs typeface="DM Sans"/>
              <a:sym typeface="DM Sans"/>
            </a:endParaRPr>
          </a:p>
          <a:p>
            <a:pPr indent="0" lvl="0" marL="0" rtl="0" algn="l">
              <a:lnSpc>
                <a:spcPct val="115000"/>
              </a:lnSpc>
              <a:spcBef>
                <a:spcPts val="800"/>
              </a:spcBef>
              <a:spcAft>
                <a:spcPts val="0"/>
              </a:spcAft>
              <a:buClr>
                <a:schemeClr val="dk1"/>
              </a:buClr>
              <a:buSzPts val="1350"/>
              <a:buFont typeface="Arial"/>
              <a:buNone/>
            </a:pPr>
            <a:r>
              <a:rPr b="1" lang="es" sz="1350">
                <a:solidFill>
                  <a:schemeClr val="dk1"/>
                </a:solidFill>
                <a:latin typeface="DM Sans"/>
                <a:ea typeface="DM Sans"/>
                <a:cs typeface="DM Sans"/>
                <a:sym typeface="DM Sans"/>
              </a:rPr>
              <a:t>Breve descripción: </a:t>
            </a:r>
            <a:r>
              <a:rPr lang="es" sz="1350">
                <a:solidFill>
                  <a:schemeClr val="dk1"/>
                </a:solidFill>
                <a:latin typeface="DM Sans"/>
                <a:ea typeface="DM Sans"/>
                <a:cs typeface="DM Sans"/>
                <a:sym typeface="DM Sans"/>
              </a:rPr>
              <a:t>Breve artículo en inglés que describe la estructura de una arquitectura de base de datos</a:t>
            </a:r>
            <a:endParaRPr sz="1350" u="sng">
              <a:solidFill>
                <a:srgbClr val="83AEFB"/>
              </a:solidFill>
              <a:latin typeface="DM Sans"/>
              <a:ea typeface="DM Sans"/>
              <a:cs typeface="DM Sans"/>
              <a:sym typeface="DM Sans"/>
            </a:endParaRPr>
          </a:p>
        </p:txBody>
      </p:sp>
      <p:sp>
        <p:nvSpPr>
          <p:cNvPr id="671" name="Google Shape;671;p101"/>
          <p:cNvSpPr/>
          <p:nvPr/>
        </p:nvSpPr>
        <p:spPr>
          <a:xfrm>
            <a:off x="457358" y="468285"/>
            <a:ext cx="431100" cy="431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672" name="Google Shape;672;p101" title="ícono de material ampliado"/>
          <p:cNvPicPr preferRelativeResize="0"/>
          <p:nvPr/>
        </p:nvPicPr>
        <p:blipFill>
          <a:blip r:embed="rId7">
            <a:alphaModFix/>
          </a:blip>
          <a:stretch>
            <a:fillRect/>
          </a:stretch>
        </p:blipFill>
        <p:spPr>
          <a:xfrm>
            <a:off x="541448" y="552384"/>
            <a:ext cx="262880" cy="262880"/>
          </a:xfrm>
          <a:prstGeom prst="rect">
            <a:avLst/>
          </a:prstGeom>
          <a:noFill/>
          <a:ln>
            <a:noFill/>
          </a:ln>
        </p:spPr>
      </p:pic>
      <p:sp>
        <p:nvSpPr>
          <p:cNvPr id="673" name="Google Shape;673;p101"/>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00000"/>
                </a:solidFill>
                <a:latin typeface="DM Sans"/>
                <a:ea typeface="DM Sans"/>
                <a:cs typeface="DM Sans"/>
                <a:sym typeface="DM Sans"/>
              </a:rPr>
              <a:t>MATERIAL AMPLIADO</a:t>
            </a:r>
            <a:endParaRPr>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02"/>
          <p:cNvSpPr txBox="1"/>
          <p:nvPr/>
        </p:nvSpPr>
        <p:spPr>
          <a:xfrm>
            <a:off x="457350" y="1244250"/>
            <a:ext cx="3834600" cy="2177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0"/>
              </a:spcBef>
              <a:spcAft>
                <a:spcPts val="0"/>
              </a:spcAft>
              <a:buClr>
                <a:schemeClr val="dk2"/>
              </a:buClr>
              <a:buSzPts val="1350"/>
              <a:buFont typeface="DM Sans"/>
              <a:buChar char="✓"/>
            </a:pPr>
            <a:r>
              <a:rPr lang="es" sz="1350" u="sng">
                <a:solidFill>
                  <a:schemeClr val="hlink"/>
                </a:solidFill>
                <a:latin typeface="DM Sans"/>
                <a:ea typeface="DM Sans"/>
                <a:cs typeface="DM Sans"/>
                <a:sym typeface="DM Sans"/>
                <a:hlinkClick r:id="rId3"/>
              </a:rPr>
              <a:t>OLTP</a:t>
            </a:r>
            <a:r>
              <a:rPr b="0" i="0" lang="es" sz="1350" u="none" cap="none" strike="noStrike">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IBM Cloud Education</a:t>
            </a:r>
            <a:endParaRPr b="1" i="0" sz="1350" u="none" cap="none" strike="noStrike">
              <a:solidFill>
                <a:srgbClr val="999999"/>
              </a:solidFill>
              <a:latin typeface="DM Sans"/>
              <a:ea typeface="DM Sans"/>
              <a:cs typeface="DM Sans"/>
              <a:sym typeface="DM Sans"/>
            </a:endParaRPr>
          </a:p>
          <a:p>
            <a:pPr indent="0" lvl="0" marL="0" marR="0" rtl="0" algn="l">
              <a:lnSpc>
                <a:spcPct val="115000"/>
              </a:lnSpc>
              <a:spcBef>
                <a:spcPts val="80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Breve descripción: </a:t>
            </a:r>
            <a:r>
              <a:rPr lang="es" sz="1350">
                <a:solidFill>
                  <a:schemeClr val="dk1"/>
                </a:solidFill>
                <a:latin typeface="DM Sans"/>
                <a:ea typeface="DM Sans"/>
                <a:cs typeface="DM Sans"/>
                <a:sym typeface="DM Sans"/>
              </a:rPr>
              <a:t>A</a:t>
            </a:r>
            <a:r>
              <a:rPr lang="es" sz="1350">
                <a:solidFill>
                  <a:schemeClr val="dk1"/>
                </a:solidFill>
                <a:latin typeface="DM Sans"/>
                <a:ea typeface="DM Sans"/>
                <a:cs typeface="DM Sans"/>
                <a:sym typeface="DM Sans"/>
              </a:rPr>
              <a:t>rtículo en inglés que habla sobre el sistema OLTP</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chemeClr val="dk2"/>
              </a:buClr>
              <a:buSzPts val="1350"/>
              <a:buFont typeface="DM Sans"/>
              <a:buChar char="✓"/>
            </a:pPr>
            <a:r>
              <a:rPr lang="es" sz="1350" u="sng">
                <a:solidFill>
                  <a:schemeClr val="hlink"/>
                </a:solidFill>
                <a:latin typeface="DM Sans"/>
                <a:ea typeface="DM Sans"/>
                <a:cs typeface="DM Sans"/>
                <a:sym typeface="DM Sans"/>
                <a:hlinkClick r:id="rId4"/>
              </a:rPr>
              <a:t>OLAP</a:t>
            </a:r>
            <a:r>
              <a:rPr lang="es" sz="1350">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IBM Cloud Education</a:t>
            </a:r>
            <a:endParaRPr b="1" sz="1350">
              <a:solidFill>
                <a:srgbClr val="999999"/>
              </a:solidFill>
              <a:latin typeface="DM Sans"/>
              <a:ea typeface="DM Sans"/>
              <a:cs typeface="DM Sans"/>
              <a:sym typeface="DM Sans"/>
            </a:endParaRPr>
          </a:p>
          <a:p>
            <a:pPr indent="0" lvl="0" marL="0" rtl="0" algn="l">
              <a:lnSpc>
                <a:spcPct val="115000"/>
              </a:lnSpc>
              <a:spcBef>
                <a:spcPts val="800"/>
              </a:spcBef>
              <a:spcAft>
                <a:spcPts val="0"/>
              </a:spcAft>
              <a:buClr>
                <a:schemeClr val="dk1"/>
              </a:buClr>
              <a:buSzPts val="1350"/>
              <a:buFont typeface="Arial"/>
              <a:buNone/>
            </a:pPr>
            <a:r>
              <a:rPr b="1" lang="es" sz="1350">
                <a:solidFill>
                  <a:schemeClr val="dk1"/>
                </a:solidFill>
                <a:latin typeface="DM Sans"/>
                <a:ea typeface="DM Sans"/>
                <a:cs typeface="DM Sans"/>
                <a:sym typeface="DM Sans"/>
              </a:rPr>
              <a:t>Breve descripción: </a:t>
            </a:r>
            <a:r>
              <a:rPr lang="es" sz="1350">
                <a:solidFill>
                  <a:schemeClr val="dk1"/>
                </a:solidFill>
                <a:latin typeface="DM Sans"/>
                <a:ea typeface="DM Sans"/>
                <a:cs typeface="DM Sans"/>
                <a:sym typeface="DM Sans"/>
              </a:rPr>
              <a:t>Artículo en inglés que habla sobre el sistema OLAP</a:t>
            </a:r>
            <a:endParaRPr sz="1350">
              <a:solidFill>
                <a:srgbClr val="999999"/>
              </a:solidFill>
              <a:latin typeface="DM Sans"/>
              <a:ea typeface="DM Sans"/>
              <a:cs typeface="DM Sans"/>
              <a:sym typeface="DM Sans"/>
            </a:endParaRPr>
          </a:p>
        </p:txBody>
      </p:sp>
      <p:sp>
        <p:nvSpPr>
          <p:cNvPr id="679" name="Google Shape;679;p102"/>
          <p:cNvSpPr txBox="1"/>
          <p:nvPr/>
        </p:nvSpPr>
        <p:spPr>
          <a:xfrm>
            <a:off x="4675750" y="1244250"/>
            <a:ext cx="3834600" cy="2219700"/>
          </a:xfrm>
          <a:prstGeom prst="rect">
            <a:avLst/>
          </a:prstGeom>
          <a:noFill/>
          <a:ln>
            <a:noFill/>
          </a:ln>
        </p:spPr>
        <p:txBody>
          <a:bodyPr anchorCtr="0" anchor="t" bIns="91425" lIns="91425" spcFirstLastPara="1" rIns="91425" wrap="square" tIns="91425">
            <a:spAutoFit/>
          </a:bodyPr>
          <a:lstStyle/>
          <a:p>
            <a:pPr indent="-314325" lvl="0" marL="457200" rtl="0" algn="l">
              <a:lnSpc>
                <a:spcPct val="150000"/>
              </a:lnSpc>
              <a:spcBef>
                <a:spcPts val="0"/>
              </a:spcBef>
              <a:spcAft>
                <a:spcPts val="0"/>
              </a:spcAft>
              <a:buClr>
                <a:schemeClr val="dk2"/>
              </a:buClr>
              <a:buSzPts val="1350"/>
              <a:buFont typeface="DM Sans"/>
              <a:buChar char="✓"/>
            </a:pPr>
            <a:r>
              <a:rPr lang="es" sz="1350" u="sng">
                <a:solidFill>
                  <a:schemeClr val="hlink"/>
                </a:solidFill>
                <a:latin typeface="DM Sans"/>
                <a:ea typeface="DM Sans"/>
                <a:cs typeface="DM Sans"/>
                <a:sym typeface="DM Sans"/>
                <a:hlinkClick r:id="rId5"/>
              </a:rPr>
              <a:t> OLAP vs. OLTP: What’s the Difference?</a:t>
            </a:r>
            <a:r>
              <a:rPr lang="es" sz="1350">
                <a:solidFill>
                  <a:srgbClr val="999999"/>
                </a:solidFill>
                <a:latin typeface="DM Sans"/>
                <a:ea typeface="DM Sans"/>
                <a:cs typeface="DM Sans"/>
                <a:sym typeface="DM Sans"/>
              </a:rPr>
              <a:t> | </a:t>
            </a:r>
            <a:endParaRPr b="1" sz="1350">
              <a:solidFill>
                <a:srgbClr val="999999"/>
              </a:solidFill>
              <a:latin typeface="DM Sans"/>
              <a:ea typeface="DM Sans"/>
              <a:cs typeface="DM Sans"/>
              <a:sym typeface="DM Sans"/>
            </a:endParaRPr>
          </a:p>
          <a:p>
            <a:pPr indent="0" lvl="0" marL="457200" rtl="0" algn="l">
              <a:lnSpc>
                <a:spcPct val="150000"/>
              </a:lnSpc>
              <a:spcBef>
                <a:spcPts val="0"/>
              </a:spcBef>
              <a:spcAft>
                <a:spcPts val="0"/>
              </a:spcAft>
              <a:buNone/>
            </a:pPr>
            <a:r>
              <a:rPr b="1" lang="es" sz="1350">
                <a:solidFill>
                  <a:srgbClr val="999999"/>
                </a:solidFill>
                <a:latin typeface="DM Sans"/>
                <a:ea typeface="DM Sans"/>
                <a:cs typeface="DM Sans"/>
                <a:sym typeface="DM Sans"/>
              </a:rPr>
              <a:t>Tanmay Sinha, Program Director, Db2 Portfolio</a:t>
            </a:r>
            <a:endParaRPr b="1" sz="1350">
              <a:solidFill>
                <a:srgbClr val="999999"/>
              </a:solidFill>
              <a:latin typeface="DM Sans"/>
              <a:ea typeface="DM Sans"/>
              <a:cs typeface="DM Sans"/>
              <a:sym typeface="DM Sans"/>
            </a:endParaRPr>
          </a:p>
          <a:p>
            <a:pPr indent="0" lvl="0" marL="457200" rtl="0" algn="l">
              <a:lnSpc>
                <a:spcPct val="150000"/>
              </a:lnSpc>
              <a:spcBef>
                <a:spcPts val="0"/>
              </a:spcBef>
              <a:spcAft>
                <a:spcPts val="0"/>
              </a:spcAft>
              <a:buNone/>
            </a:pPr>
            <a:r>
              <a:t/>
            </a:r>
            <a:endParaRPr b="1" sz="1350">
              <a:solidFill>
                <a:srgbClr val="999999"/>
              </a:solidFill>
              <a:latin typeface="DM Sans"/>
              <a:ea typeface="DM Sans"/>
              <a:cs typeface="DM Sans"/>
              <a:sym typeface="DM Sans"/>
            </a:endParaRPr>
          </a:p>
          <a:p>
            <a:pPr indent="0" lvl="0" marL="0" rtl="0" algn="l">
              <a:lnSpc>
                <a:spcPct val="115000"/>
              </a:lnSpc>
              <a:spcBef>
                <a:spcPts val="800"/>
              </a:spcBef>
              <a:spcAft>
                <a:spcPts val="0"/>
              </a:spcAft>
              <a:buClr>
                <a:schemeClr val="dk1"/>
              </a:buClr>
              <a:buSzPts val="1350"/>
              <a:buFont typeface="Arial"/>
              <a:buNone/>
            </a:pPr>
            <a:r>
              <a:rPr b="1" lang="es" sz="1350">
                <a:solidFill>
                  <a:schemeClr val="dk1"/>
                </a:solidFill>
                <a:latin typeface="DM Sans"/>
                <a:ea typeface="DM Sans"/>
                <a:cs typeface="DM Sans"/>
                <a:sym typeface="DM Sans"/>
              </a:rPr>
              <a:t>Breve descripción: </a:t>
            </a:r>
            <a:r>
              <a:rPr lang="es" sz="1350">
                <a:solidFill>
                  <a:schemeClr val="dk1"/>
                </a:solidFill>
                <a:latin typeface="DM Sans"/>
                <a:ea typeface="DM Sans"/>
                <a:cs typeface="DM Sans"/>
                <a:sym typeface="DM Sans"/>
              </a:rPr>
              <a:t>A</a:t>
            </a:r>
            <a:r>
              <a:rPr lang="es" sz="1350">
                <a:solidFill>
                  <a:schemeClr val="dk1"/>
                </a:solidFill>
                <a:latin typeface="DM Sans"/>
                <a:ea typeface="DM Sans"/>
                <a:cs typeface="DM Sans"/>
                <a:sym typeface="DM Sans"/>
              </a:rPr>
              <a:t>rtículo en inglés que describe las diferencias entre estos dos sistemas</a:t>
            </a:r>
            <a:endParaRPr b="1" i="0" sz="1350" u="none" cap="none" strike="noStrike">
              <a:solidFill>
                <a:srgbClr val="999999"/>
              </a:solidFill>
              <a:latin typeface="DM Sans"/>
              <a:ea typeface="DM Sans"/>
              <a:cs typeface="DM Sans"/>
              <a:sym typeface="DM Sans"/>
            </a:endParaRPr>
          </a:p>
        </p:txBody>
      </p:sp>
      <p:sp>
        <p:nvSpPr>
          <p:cNvPr id="680" name="Google Shape;680;p102"/>
          <p:cNvSpPr/>
          <p:nvPr/>
        </p:nvSpPr>
        <p:spPr>
          <a:xfrm>
            <a:off x="457358" y="468285"/>
            <a:ext cx="431100" cy="431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681" name="Google Shape;681;p102" title="ícono de material ampliado"/>
          <p:cNvPicPr preferRelativeResize="0"/>
          <p:nvPr/>
        </p:nvPicPr>
        <p:blipFill>
          <a:blip r:embed="rId6">
            <a:alphaModFix/>
          </a:blip>
          <a:stretch>
            <a:fillRect/>
          </a:stretch>
        </p:blipFill>
        <p:spPr>
          <a:xfrm>
            <a:off x="541448" y="552384"/>
            <a:ext cx="262880" cy="262880"/>
          </a:xfrm>
          <a:prstGeom prst="rect">
            <a:avLst/>
          </a:prstGeom>
          <a:noFill/>
          <a:ln>
            <a:noFill/>
          </a:ln>
        </p:spPr>
      </p:pic>
      <p:sp>
        <p:nvSpPr>
          <p:cNvPr id="682" name="Google Shape;682;p10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00000"/>
                </a:solidFill>
                <a:latin typeface="DM Sans"/>
                <a:ea typeface="DM Sans"/>
                <a:cs typeface="DM Sans"/>
                <a:sym typeface="DM Sans"/>
              </a:rPr>
              <a:t>MATERIAL AMPLIADO</a:t>
            </a:r>
            <a:endParaRPr>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03"/>
          <p:cNvSpPr txBox="1"/>
          <p:nvPr/>
        </p:nvSpPr>
        <p:spPr>
          <a:xfrm>
            <a:off x="457350" y="1244250"/>
            <a:ext cx="3834600" cy="2206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0"/>
              </a:spcBef>
              <a:spcAft>
                <a:spcPts val="0"/>
              </a:spcAft>
              <a:buClr>
                <a:schemeClr val="dk2"/>
              </a:buClr>
              <a:buSzPts val="1350"/>
              <a:buFont typeface="DM Sans"/>
              <a:buChar char="✓"/>
            </a:pPr>
            <a:r>
              <a:rPr lang="es" sz="1350" u="sng">
                <a:solidFill>
                  <a:schemeClr val="hlink"/>
                </a:solidFill>
                <a:latin typeface="DM Sans"/>
                <a:ea typeface="DM Sans"/>
                <a:cs typeface="DM Sans"/>
                <a:sym typeface="DM Sans"/>
                <a:hlinkClick r:id="rId3"/>
              </a:rPr>
              <a:t>OLAP vs OLTP</a:t>
            </a:r>
            <a:r>
              <a:rPr b="0" i="0" lang="es" sz="1350" u="none" cap="none" strike="noStrike">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Explain By Example</a:t>
            </a:r>
            <a:endParaRPr b="1" i="0" sz="1350" u="none" cap="none" strike="noStrike">
              <a:solidFill>
                <a:srgbClr val="999999"/>
              </a:solidFill>
              <a:latin typeface="DM Sans"/>
              <a:ea typeface="DM Sans"/>
              <a:cs typeface="DM Sans"/>
              <a:sym typeface="DM Sans"/>
            </a:endParaRPr>
          </a:p>
          <a:p>
            <a:pPr indent="0" lvl="0" marL="0" marR="0" rtl="0" algn="l">
              <a:lnSpc>
                <a:spcPct val="115000"/>
              </a:lnSpc>
              <a:spcBef>
                <a:spcPts val="80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Breve descripción: </a:t>
            </a:r>
            <a:r>
              <a:rPr lang="es" sz="1350">
                <a:solidFill>
                  <a:schemeClr val="dk1"/>
                </a:solidFill>
                <a:latin typeface="DM Sans"/>
                <a:ea typeface="DM Sans"/>
                <a:cs typeface="DM Sans"/>
                <a:sym typeface="DM Sans"/>
              </a:rPr>
              <a:t>Video en i</a:t>
            </a:r>
            <a:r>
              <a:rPr lang="es" sz="1350">
                <a:solidFill>
                  <a:schemeClr val="dk1"/>
                </a:solidFill>
                <a:latin typeface="DM Sans"/>
                <a:ea typeface="DM Sans"/>
                <a:cs typeface="DM Sans"/>
                <a:sym typeface="DM Sans"/>
              </a:rPr>
              <a:t>nglés explicativo sobre las diferencias, ejemplo sencillo en escuela</a:t>
            </a:r>
            <a:endParaRPr sz="1350">
              <a:solidFill>
                <a:schemeClr val="dk1"/>
              </a:solidFill>
              <a:latin typeface="DM Sans"/>
              <a:ea typeface="DM Sans"/>
              <a:cs typeface="DM Sans"/>
              <a:sym typeface="DM Sans"/>
            </a:endParaRPr>
          </a:p>
          <a:p>
            <a:pPr indent="0" lvl="0" marL="0" marR="0" rtl="0" algn="l">
              <a:lnSpc>
                <a:spcPct val="115000"/>
              </a:lnSpc>
              <a:spcBef>
                <a:spcPts val="800"/>
              </a:spcBef>
              <a:spcAft>
                <a:spcPts val="0"/>
              </a:spcAft>
              <a:buClr>
                <a:srgbClr val="000000"/>
              </a:buClr>
              <a:buSzPts val="1350"/>
              <a:buFont typeface="Arial"/>
              <a:buNone/>
            </a:pPr>
            <a:r>
              <a:rPr lang="es" sz="1350" u="sng">
                <a:solidFill>
                  <a:schemeClr val="hlink"/>
                </a:solidFill>
                <a:latin typeface="DM Sans"/>
                <a:ea typeface="DM Sans"/>
                <a:cs typeface="DM Sans"/>
                <a:sym typeface="DM Sans"/>
                <a:hlinkClick r:id="rId4"/>
              </a:rPr>
              <a:t>Amazon AWS</a:t>
            </a:r>
            <a:r>
              <a:rPr lang="es" sz="1350">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IBM Cloud Education</a:t>
            </a:r>
            <a:endParaRPr b="1" sz="1350">
              <a:solidFill>
                <a:srgbClr val="999999"/>
              </a:solidFill>
              <a:latin typeface="DM Sans"/>
              <a:ea typeface="DM Sans"/>
              <a:cs typeface="DM Sans"/>
              <a:sym typeface="DM Sans"/>
            </a:endParaRPr>
          </a:p>
          <a:p>
            <a:pPr indent="0" lvl="0" marL="0" rtl="0" algn="l">
              <a:lnSpc>
                <a:spcPct val="115000"/>
              </a:lnSpc>
              <a:spcBef>
                <a:spcPts val="800"/>
              </a:spcBef>
              <a:spcAft>
                <a:spcPts val="0"/>
              </a:spcAft>
              <a:buClr>
                <a:schemeClr val="dk1"/>
              </a:buClr>
              <a:buSzPts val="1350"/>
              <a:buFont typeface="Arial"/>
              <a:buNone/>
            </a:pPr>
            <a:r>
              <a:rPr b="1" lang="es" sz="1350">
                <a:solidFill>
                  <a:schemeClr val="dk1"/>
                </a:solidFill>
                <a:latin typeface="DM Sans"/>
                <a:ea typeface="DM Sans"/>
                <a:cs typeface="DM Sans"/>
                <a:sym typeface="DM Sans"/>
              </a:rPr>
              <a:t>Breve descripción: </a:t>
            </a:r>
            <a:r>
              <a:rPr lang="es" sz="1350">
                <a:solidFill>
                  <a:schemeClr val="dk1"/>
                </a:solidFill>
                <a:latin typeface="DM Sans"/>
                <a:ea typeface="DM Sans"/>
                <a:cs typeface="DM Sans"/>
                <a:sym typeface="DM Sans"/>
              </a:rPr>
              <a:t>Fundamentos para desplegar Bases de datos en nube.</a:t>
            </a:r>
            <a:endParaRPr sz="1350">
              <a:solidFill>
                <a:srgbClr val="999999"/>
              </a:solidFill>
              <a:latin typeface="DM Sans"/>
              <a:ea typeface="DM Sans"/>
              <a:cs typeface="DM Sans"/>
              <a:sym typeface="DM Sans"/>
            </a:endParaRPr>
          </a:p>
        </p:txBody>
      </p:sp>
      <p:sp>
        <p:nvSpPr>
          <p:cNvPr id="688" name="Google Shape;688;p103"/>
          <p:cNvSpPr txBox="1"/>
          <p:nvPr/>
        </p:nvSpPr>
        <p:spPr>
          <a:xfrm>
            <a:off x="4675750" y="1244250"/>
            <a:ext cx="3834600" cy="1835400"/>
          </a:xfrm>
          <a:prstGeom prst="rect">
            <a:avLst/>
          </a:prstGeom>
          <a:noFill/>
          <a:ln>
            <a:noFill/>
          </a:ln>
        </p:spPr>
        <p:txBody>
          <a:bodyPr anchorCtr="0" anchor="t" bIns="91425" lIns="91425" spcFirstLastPara="1" rIns="91425" wrap="square" tIns="91425">
            <a:spAutoFit/>
          </a:bodyPr>
          <a:lstStyle/>
          <a:p>
            <a:pPr indent="-314325" lvl="0" marL="457200" rtl="0" algn="l">
              <a:lnSpc>
                <a:spcPct val="150000"/>
              </a:lnSpc>
              <a:spcBef>
                <a:spcPts val="0"/>
              </a:spcBef>
              <a:spcAft>
                <a:spcPts val="0"/>
              </a:spcAft>
              <a:buClr>
                <a:schemeClr val="dk2"/>
              </a:buClr>
              <a:buSzPts val="1350"/>
              <a:buFont typeface="DM Sans"/>
              <a:buChar char="✓"/>
            </a:pPr>
            <a:r>
              <a:rPr lang="es" sz="1350" u="sng">
                <a:solidFill>
                  <a:schemeClr val="hlink"/>
                </a:solidFill>
                <a:latin typeface="DM Sans"/>
                <a:ea typeface="DM Sans"/>
                <a:cs typeface="DM Sans"/>
                <a:sym typeface="DM Sans"/>
                <a:hlinkClick r:id="rId5"/>
              </a:rPr>
              <a:t>Sisence </a:t>
            </a:r>
            <a:r>
              <a:rPr lang="es" sz="1350" u="sng">
                <a:solidFill>
                  <a:schemeClr val="dk2"/>
                </a:solidFill>
                <a:latin typeface="DM Sans"/>
                <a:ea typeface="DM Sans"/>
                <a:cs typeface="DM Sans"/>
                <a:sym typeface="DM Sans"/>
                <a:hlinkClick r:id="rId6">
                  <a:extLst>
                    <a:ext uri="{A12FA001-AC4F-418D-AE19-62706E023703}">
                      <ahyp:hlinkClr val="tx"/>
                    </a:ext>
                  </a:extLst>
                </a:hlinkClick>
              </a:rPr>
              <a:t>| </a:t>
            </a:r>
            <a:endParaRPr b="1" sz="1350">
              <a:solidFill>
                <a:schemeClr val="dk2"/>
              </a:solidFill>
              <a:latin typeface="DM Sans"/>
              <a:ea typeface="DM Sans"/>
              <a:cs typeface="DM Sans"/>
              <a:sym typeface="DM Sans"/>
            </a:endParaRPr>
          </a:p>
          <a:p>
            <a:pPr indent="0" lvl="0" marL="457200" rtl="0" algn="l">
              <a:lnSpc>
                <a:spcPct val="150000"/>
              </a:lnSpc>
              <a:spcBef>
                <a:spcPts val="0"/>
              </a:spcBef>
              <a:spcAft>
                <a:spcPts val="0"/>
              </a:spcAft>
              <a:buNone/>
            </a:pPr>
            <a:r>
              <a:rPr b="1" lang="es" sz="1350">
                <a:solidFill>
                  <a:srgbClr val="999999"/>
                </a:solidFill>
                <a:latin typeface="DM Sans"/>
                <a:ea typeface="DM Sans"/>
                <a:cs typeface="DM Sans"/>
                <a:sym typeface="DM Sans"/>
              </a:rPr>
              <a:t>La evolución del Data Team</a:t>
            </a:r>
            <a:endParaRPr b="1" sz="1350">
              <a:solidFill>
                <a:srgbClr val="999999"/>
              </a:solidFill>
              <a:latin typeface="DM Sans"/>
              <a:ea typeface="DM Sans"/>
              <a:cs typeface="DM Sans"/>
              <a:sym typeface="DM Sans"/>
            </a:endParaRPr>
          </a:p>
          <a:p>
            <a:pPr indent="0" lvl="0" marL="0" rtl="0" algn="l">
              <a:lnSpc>
                <a:spcPct val="115000"/>
              </a:lnSpc>
              <a:spcBef>
                <a:spcPts val="800"/>
              </a:spcBef>
              <a:spcAft>
                <a:spcPts val="0"/>
              </a:spcAft>
              <a:buClr>
                <a:schemeClr val="dk1"/>
              </a:buClr>
              <a:buSzPts val="1350"/>
              <a:buFont typeface="Arial"/>
              <a:buNone/>
            </a:pPr>
            <a:r>
              <a:rPr b="1" lang="es" sz="1350">
                <a:solidFill>
                  <a:schemeClr val="dk1"/>
                </a:solidFill>
                <a:latin typeface="DM Sans"/>
                <a:ea typeface="DM Sans"/>
                <a:cs typeface="DM Sans"/>
                <a:sym typeface="DM Sans"/>
              </a:rPr>
              <a:t>Breve descripción: </a:t>
            </a:r>
            <a:r>
              <a:rPr lang="es" sz="1350">
                <a:solidFill>
                  <a:schemeClr val="dk1"/>
                </a:solidFill>
                <a:latin typeface="DM Sans"/>
                <a:ea typeface="DM Sans"/>
                <a:cs typeface="DM Sans"/>
                <a:sym typeface="DM Sans"/>
              </a:rPr>
              <a:t>Artículo que describe </a:t>
            </a:r>
            <a:r>
              <a:rPr lang="es" sz="1350">
                <a:solidFill>
                  <a:schemeClr val="dk1"/>
                </a:solidFill>
                <a:latin typeface="DM Sans"/>
                <a:ea typeface="DM Sans"/>
                <a:cs typeface="DM Sans"/>
                <a:sym typeface="DM Sans"/>
              </a:rPr>
              <a:t>por qué los equipos de datos se están volviendo tan importantes para el éxito de las empresas.</a:t>
            </a:r>
            <a:endParaRPr b="1" i="0" sz="1350" u="none" cap="none" strike="noStrike">
              <a:solidFill>
                <a:srgbClr val="999999"/>
              </a:solidFill>
              <a:latin typeface="DM Sans"/>
              <a:ea typeface="DM Sans"/>
              <a:cs typeface="DM Sans"/>
              <a:sym typeface="DM Sans"/>
            </a:endParaRPr>
          </a:p>
        </p:txBody>
      </p:sp>
      <p:sp>
        <p:nvSpPr>
          <p:cNvPr id="689" name="Google Shape;689;p103"/>
          <p:cNvSpPr/>
          <p:nvPr/>
        </p:nvSpPr>
        <p:spPr>
          <a:xfrm>
            <a:off x="457358" y="468285"/>
            <a:ext cx="431100" cy="431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690" name="Google Shape;690;p103" title="ícono de material ampliado"/>
          <p:cNvPicPr preferRelativeResize="0"/>
          <p:nvPr/>
        </p:nvPicPr>
        <p:blipFill>
          <a:blip r:embed="rId7">
            <a:alphaModFix/>
          </a:blip>
          <a:stretch>
            <a:fillRect/>
          </a:stretch>
        </p:blipFill>
        <p:spPr>
          <a:xfrm>
            <a:off x="541448" y="552384"/>
            <a:ext cx="262880" cy="262880"/>
          </a:xfrm>
          <a:prstGeom prst="rect">
            <a:avLst/>
          </a:prstGeom>
          <a:noFill/>
          <a:ln>
            <a:noFill/>
          </a:ln>
        </p:spPr>
      </p:pic>
      <p:sp>
        <p:nvSpPr>
          <p:cNvPr id="691" name="Google Shape;691;p10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00000"/>
                </a:solidFill>
                <a:latin typeface="DM Sans"/>
                <a:ea typeface="DM Sans"/>
                <a:cs typeface="DM Sans"/>
                <a:sym typeface="DM Sans"/>
              </a:rPr>
              <a:t>MATERIAL AMPLIADO</a:t>
            </a:r>
            <a:endParaRPr>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6" name="Shape 186"/>
        <p:cNvGrpSpPr/>
        <p:nvPr/>
      </p:nvGrpSpPr>
      <p:grpSpPr>
        <a:xfrm>
          <a:off x="0" y="0"/>
          <a:ext cx="0" cy="0"/>
          <a:chOff x="0" y="0"/>
          <a:chExt cx="0" cy="0"/>
        </a:xfrm>
      </p:grpSpPr>
      <p:pic>
        <p:nvPicPr>
          <p:cNvPr id="187" name="Google Shape;187;p59"/>
          <p:cNvPicPr preferRelativeResize="0"/>
          <p:nvPr/>
        </p:nvPicPr>
        <p:blipFill>
          <a:blip r:embed="rId3">
            <a:alphaModFix/>
          </a:blip>
          <a:stretch>
            <a:fillRect/>
          </a:stretch>
        </p:blipFill>
        <p:spPr>
          <a:xfrm>
            <a:off x="1769775" y="729625"/>
            <a:ext cx="5309650" cy="3622424"/>
          </a:xfrm>
          <a:prstGeom prst="rect">
            <a:avLst/>
          </a:prstGeom>
          <a:noFill/>
          <a:ln>
            <a:noFill/>
          </a:ln>
        </p:spPr>
      </p:pic>
      <p:grpSp>
        <p:nvGrpSpPr>
          <p:cNvPr id="188" name="Google Shape;188;p59"/>
          <p:cNvGrpSpPr/>
          <p:nvPr/>
        </p:nvGrpSpPr>
        <p:grpSpPr>
          <a:xfrm>
            <a:off x="2293800" y="2301718"/>
            <a:ext cx="497400" cy="497400"/>
            <a:chOff x="2435950" y="2323050"/>
            <a:chExt cx="497400" cy="497400"/>
          </a:xfrm>
        </p:grpSpPr>
        <p:pic>
          <p:nvPicPr>
            <p:cNvPr id="189" name="Google Shape;189;p59"/>
            <p:cNvPicPr preferRelativeResize="0"/>
            <p:nvPr/>
          </p:nvPicPr>
          <p:blipFill>
            <a:blip r:embed="rId4">
              <a:alphaModFix/>
            </a:blip>
            <a:stretch>
              <a:fillRect/>
            </a:stretch>
          </p:blipFill>
          <p:spPr>
            <a:xfrm>
              <a:off x="2435950" y="2323050"/>
              <a:ext cx="497400" cy="497400"/>
            </a:xfrm>
            <a:prstGeom prst="rect">
              <a:avLst/>
            </a:prstGeom>
            <a:noFill/>
            <a:ln>
              <a:noFill/>
            </a:ln>
          </p:spPr>
        </p:pic>
        <p:sp>
          <p:nvSpPr>
            <p:cNvPr id="190" name="Google Shape;190;p59"/>
            <p:cNvSpPr txBox="1"/>
            <p:nvPr/>
          </p:nvSpPr>
          <p:spPr>
            <a:xfrm>
              <a:off x="2469100" y="2331225"/>
              <a:ext cx="43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E8E7E3"/>
                  </a:solidFill>
                  <a:latin typeface="DM Sans"/>
                  <a:ea typeface="DM Sans"/>
                  <a:cs typeface="DM Sans"/>
                  <a:sym typeface="DM Sans"/>
                </a:rPr>
                <a:t>12</a:t>
              </a:r>
              <a:endParaRPr b="1" sz="1500">
                <a:solidFill>
                  <a:srgbClr val="E8E7E3"/>
                </a:solidFill>
                <a:latin typeface="DM Sans"/>
                <a:ea typeface="DM Sans"/>
                <a:cs typeface="DM Sans"/>
                <a:sym typeface="DM Sans"/>
              </a:endParaRPr>
            </a:p>
          </p:txBody>
        </p:sp>
      </p:grpSp>
      <p:grpSp>
        <p:nvGrpSpPr>
          <p:cNvPr id="191" name="Google Shape;191;p59"/>
          <p:cNvGrpSpPr/>
          <p:nvPr/>
        </p:nvGrpSpPr>
        <p:grpSpPr>
          <a:xfrm>
            <a:off x="2480000" y="924200"/>
            <a:ext cx="497400" cy="497400"/>
            <a:chOff x="3940425" y="924200"/>
            <a:chExt cx="497400" cy="497400"/>
          </a:xfrm>
        </p:grpSpPr>
        <p:pic>
          <p:nvPicPr>
            <p:cNvPr id="192" name="Google Shape;192;p59"/>
            <p:cNvPicPr preferRelativeResize="0"/>
            <p:nvPr/>
          </p:nvPicPr>
          <p:blipFill>
            <a:blip r:embed="rId5">
              <a:alphaModFix/>
            </a:blip>
            <a:stretch>
              <a:fillRect/>
            </a:stretch>
          </p:blipFill>
          <p:spPr>
            <a:xfrm>
              <a:off x="3940425" y="924200"/>
              <a:ext cx="497400" cy="497400"/>
            </a:xfrm>
            <a:prstGeom prst="rect">
              <a:avLst/>
            </a:prstGeom>
            <a:noFill/>
            <a:ln>
              <a:noFill/>
            </a:ln>
          </p:spPr>
        </p:pic>
        <p:sp>
          <p:nvSpPr>
            <p:cNvPr id="193" name="Google Shape;193;p59"/>
            <p:cNvSpPr txBox="1"/>
            <p:nvPr/>
          </p:nvSpPr>
          <p:spPr>
            <a:xfrm>
              <a:off x="4028175" y="924200"/>
              <a:ext cx="37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E0FF00"/>
                  </a:solidFill>
                  <a:latin typeface="DM Sans"/>
                  <a:ea typeface="DM Sans"/>
                  <a:cs typeface="DM Sans"/>
                  <a:sym typeface="DM Sans"/>
                </a:rPr>
                <a:t> 2</a:t>
              </a:r>
              <a:endParaRPr b="1" sz="1500">
                <a:solidFill>
                  <a:srgbClr val="E0FF00"/>
                </a:solidFill>
                <a:latin typeface="DM Sans"/>
                <a:ea typeface="DM Sans"/>
                <a:cs typeface="DM Sans"/>
                <a:sym typeface="DM Sans"/>
              </a:endParaRPr>
            </a:p>
          </p:txBody>
        </p:sp>
      </p:grpSp>
      <p:grpSp>
        <p:nvGrpSpPr>
          <p:cNvPr id="194" name="Google Shape;194;p59"/>
          <p:cNvGrpSpPr/>
          <p:nvPr/>
        </p:nvGrpSpPr>
        <p:grpSpPr>
          <a:xfrm>
            <a:off x="3711825" y="924200"/>
            <a:ext cx="497400" cy="497400"/>
            <a:chOff x="2556200" y="924200"/>
            <a:chExt cx="497400" cy="497400"/>
          </a:xfrm>
        </p:grpSpPr>
        <p:pic>
          <p:nvPicPr>
            <p:cNvPr id="195" name="Google Shape;195;p59"/>
            <p:cNvPicPr preferRelativeResize="0"/>
            <p:nvPr/>
          </p:nvPicPr>
          <p:blipFill>
            <a:blip r:embed="rId6">
              <a:alphaModFix/>
            </a:blip>
            <a:stretch>
              <a:fillRect/>
            </a:stretch>
          </p:blipFill>
          <p:spPr>
            <a:xfrm>
              <a:off x="2556200" y="924200"/>
              <a:ext cx="497400" cy="497400"/>
            </a:xfrm>
            <a:prstGeom prst="rect">
              <a:avLst/>
            </a:prstGeom>
            <a:noFill/>
            <a:ln>
              <a:noFill/>
            </a:ln>
          </p:spPr>
        </p:pic>
        <p:sp>
          <p:nvSpPr>
            <p:cNvPr id="196" name="Google Shape;196;p59"/>
            <p:cNvSpPr txBox="1"/>
            <p:nvPr/>
          </p:nvSpPr>
          <p:spPr>
            <a:xfrm>
              <a:off x="2678600" y="924200"/>
              <a:ext cx="37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E8E7E3"/>
                  </a:solidFill>
                  <a:latin typeface="DM Sans"/>
                  <a:ea typeface="DM Sans"/>
                  <a:cs typeface="DM Sans"/>
                  <a:sym typeface="DM Sans"/>
                </a:rPr>
                <a:t>3</a:t>
              </a:r>
              <a:endParaRPr b="1" sz="1500">
                <a:solidFill>
                  <a:srgbClr val="E8E7E3"/>
                </a:solidFill>
                <a:latin typeface="DM Sans"/>
                <a:ea typeface="DM Sans"/>
                <a:cs typeface="DM Sans"/>
                <a:sym typeface="DM Sans"/>
              </a:endParaRPr>
            </a:p>
          </p:txBody>
        </p:sp>
      </p:grpSp>
      <p:sp>
        <p:nvSpPr>
          <p:cNvPr id="197" name="Google Shape;197;p59"/>
          <p:cNvSpPr txBox="1"/>
          <p:nvPr/>
        </p:nvSpPr>
        <p:spPr>
          <a:xfrm>
            <a:off x="327600" y="279675"/>
            <a:ext cx="31854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lt1"/>
                </a:solidFill>
                <a:latin typeface="DM Sans"/>
                <a:ea typeface="DM Sans"/>
                <a:cs typeface="DM Sans"/>
                <a:sym typeface="DM Sans"/>
              </a:rPr>
              <a:t>Roadmap</a:t>
            </a:r>
            <a:endParaRPr b="1" sz="3000">
              <a:solidFill>
                <a:schemeClr val="lt1"/>
              </a:solidFill>
              <a:latin typeface="DM Sans"/>
              <a:ea typeface="DM Sans"/>
              <a:cs typeface="DM Sans"/>
              <a:sym typeface="DM Sans"/>
            </a:endParaRPr>
          </a:p>
        </p:txBody>
      </p:sp>
      <p:sp>
        <p:nvSpPr>
          <p:cNvPr id="198" name="Google Shape;198;p59"/>
          <p:cNvSpPr txBox="1"/>
          <p:nvPr/>
        </p:nvSpPr>
        <p:spPr>
          <a:xfrm>
            <a:off x="931350" y="844675"/>
            <a:ext cx="856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900">
                <a:solidFill>
                  <a:schemeClr val="lt1"/>
                </a:solidFill>
                <a:latin typeface="DM Sans"/>
                <a:ea typeface="DM Sans"/>
                <a:cs typeface="DM Sans"/>
                <a:sym typeface="DM Sans"/>
              </a:rPr>
              <a:t>Inicio: semana 1 - bienvenida y nivelación</a:t>
            </a:r>
            <a:endParaRPr b="1" sz="900">
              <a:solidFill>
                <a:schemeClr val="lt1"/>
              </a:solidFill>
              <a:latin typeface="DM Sans"/>
              <a:ea typeface="DM Sans"/>
              <a:cs typeface="DM Sans"/>
              <a:sym typeface="DM Sans"/>
            </a:endParaRPr>
          </a:p>
        </p:txBody>
      </p:sp>
      <p:grpSp>
        <p:nvGrpSpPr>
          <p:cNvPr id="199" name="Google Shape;199;p59"/>
          <p:cNvGrpSpPr/>
          <p:nvPr/>
        </p:nvGrpSpPr>
        <p:grpSpPr>
          <a:xfrm>
            <a:off x="4996750" y="924200"/>
            <a:ext cx="497400" cy="497400"/>
            <a:chOff x="5377750" y="924200"/>
            <a:chExt cx="497400" cy="497400"/>
          </a:xfrm>
        </p:grpSpPr>
        <p:pic>
          <p:nvPicPr>
            <p:cNvPr id="200" name="Google Shape;200;p59"/>
            <p:cNvPicPr preferRelativeResize="0"/>
            <p:nvPr/>
          </p:nvPicPr>
          <p:blipFill>
            <a:blip r:embed="rId4">
              <a:alphaModFix/>
            </a:blip>
            <a:stretch>
              <a:fillRect/>
            </a:stretch>
          </p:blipFill>
          <p:spPr>
            <a:xfrm>
              <a:off x="5377750" y="924200"/>
              <a:ext cx="497400" cy="497400"/>
            </a:xfrm>
            <a:prstGeom prst="rect">
              <a:avLst/>
            </a:prstGeom>
            <a:noFill/>
            <a:ln>
              <a:noFill/>
            </a:ln>
          </p:spPr>
        </p:pic>
        <p:sp>
          <p:nvSpPr>
            <p:cNvPr id="201" name="Google Shape;201;p59"/>
            <p:cNvSpPr txBox="1"/>
            <p:nvPr/>
          </p:nvSpPr>
          <p:spPr>
            <a:xfrm>
              <a:off x="5474325" y="924200"/>
              <a:ext cx="37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E8E7E3"/>
                  </a:solidFill>
                  <a:latin typeface="DM Sans"/>
                  <a:ea typeface="DM Sans"/>
                  <a:cs typeface="DM Sans"/>
                  <a:sym typeface="DM Sans"/>
                </a:rPr>
                <a:t>4</a:t>
              </a:r>
              <a:endParaRPr b="1" sz="1500">
                <a:solidFill>
                  <a:srgbClr val="E8E7E3"/>
                </a:solidFill>
                <a:latin typeface="DM Sans"/>
                <a:ea typeface="DM Sans"/>
                <a:cs typeface="DM Sans"/>
                <a:sym typeface="DM Sans"/>
              </a:endParaRPr>
            </a:p>
          </p:txBody>
        </p:sp>
      </p:grpSp>
      <p:grpSp>
        <p:nvGrpSpPr>
          <p:cNvPr id="202" name="Google Shape;202;p59"/>
          <p:cNvGrpSpPr/>
          <p:nvPr/>
        </p:nvGrpSpPr>
        <p:grpSpPr>
          <a:xfrm>
            <a:off x="6352450" y="924200"/>
            <a:ext cx="497400" cy="497400"/>
            <a:chOff x="6885850" y="924200"/>
            <a:chExt cx="497400" cy="497400"/>
          </a:xfrm>
        </p:grpSpPr>
        <p:pic>
          <p:nvPicPr>
            <p:cNvPr id="203" name="Google Shape;203;p59"/>
            <p:cNvPicPr preferRelativeResize="0"/>
            <p:nvPr/>
          </p:nvPicPr>
          <p:blipFill>
            <a:blip r:embed="rId4">
              <a:alphaModFix/>
            </a:blip>
            <a:stretch>
              <a:fillRect/>
            </a:stretch>
          </p:blipFill>
          <p:spPr>
            <a:xfrm>
              <a:off x="6885850" y="924200"/>
              <a:ext cx="497400" cy="497400"/>
            </a:xfrm>
            <a:prstGeom prst="rect">
              <a:avLst/>
            </a:prstGeom>
            <a:noFill/>
            <a:ln>
              <a:noFill/>
            </a:ln>
          </p:spPr>
        </p:pic>
        <p:sp>
          <p:nvSpPr>
            <p:cNvPr id="204" name="Google Shape;204;p59"/>
            <p:cNvSpPr txBox="1"/>
            <p:nvPr/>
          </p:nvSpPr>
          <p:spPr>
            <a:xfrm>
              <a:off x="6975100" y="924200"/>
              <a:ext cx="37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E8E7E3"/>
                  </a:solidFill>
                  <a:latin typeface="DM Sans"/>
                  <a:ea typeface="DM Sans"/>
                  <a:cs typeface="DM Sans"/>
                  <a:sym typeface="DM Sans"/>
                </a:rPr>
                <a:t>5</a:t>
              </a:r>
              <a:endParaRPr b="1" sz="1500">
                <a:solidFill>
                  <a:srgbClr val="E8E7E3"/>
                </a:solidFill>
                <a:latin typeface="DM Sans"/>
                <a:ea typeface="DM Sans"/>
                <a:cs typeface="DM Sans"/>
                <a:sym typeface="DM Sans"/>
              </a:endParaRPr>
            </a:p>
          </p:txBody>
        </p:sp>
      </p:grpSp>
      <p:grpSp>
        <p:nvGrpSpPr>
          <p:cNvPr id="205" name="Google Shape;205;p59"/>
          <p:cNvGrpSpPr/>
          <p:nvPr/>
        </p:nvGrpSpPr>
        <p:grpSpPr>
          <a:xfrm>
            <a:off x="6428650" y="1942050"/>
            <a:ext cx="497400" cy="497400"/>
            <a:chOff x="7038250" y="2018250"/>
            <a:chExt cx="497400" cy="497400"/>
          </a:xfrm>
        </p:grpSpPr>
        <p:pic>
          <p:nvPicPr>
            <p:cNvPr id="206" name="Google Shape;206;p59"/>
            <p:cNvPicPr preferRelativeResize="0"/>
            <p:nvPr/>
          </p:nvPicPr>
          <p:blipFill>
            <a:blip r:embed="rId6">
              <a:alphaModFix/>
            </a:blip>
            <a:stretch>
              <a:fillRect/>
            </a:stretch>
          </p:blipFill>
          <p:spPr>
            <a:xfrm>
              <a:off x="7038250" y="2018250"/>
              <a:ext cx="497400" cy="497400"/>
            </a:xfrm>
            <a:prstGeom prst="rect">
              <a:avLst/>
            </a:prstGeom>
            <a:noFill/>
            <a:ln>
              <a:noFill/>
            </a:ln>
          </p:spPr>
        </p:pic>
        <p:sp>
          <p:nvSpPr>
            <p:cNvPr id="207" name="Google Shape;207;p59"/>
            <p:cNvSpPr txBox="1"/>
            <p:nvPr/>
          </p:nvSpPr>
          <p:spPr>
            <a:xfrm>
              <a:off x="7143250" y="2026413"/>
              <a:ext cx="37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E8E7E3"/>
                  </a:solidFill>
                  <a:latin typeface="DM Sans"/>
                  <a:ea typeface="DM Sans"/>
                  <a:cs typeface="DM Sans"/>
                  <a:sym typeface="DM Sans"/>
                </a:rPr>
                <a:t>6</a:t>
              </a:r>
              <a:endParaRPr b="1" sz="1500">
                <a:solidFill>
                  <a:srgbClr val="E8E7E3"/>
                </a:solidFill>
                <a:latin typeface="DM Sans"/>
                <a:ea typeface="DM Sans"/>
                <a:cs typeface="DM Sans"/>
                <a:sym typeface="DM Sans"/>
              </a:endParaRPr>
            </a:p>
          </p:txBody>
        </p:sp>
      </p:grpSp>
      <p:grpSp>
        <p:nvGrpSpPr>
          <p:cNvPr id="208" name="Google Shape;208;p59"/>
          <p:cNvGrpSpPr/>
          <p:nvPr/>
        </p:nvGrpSpPr>
        <p:grpSpPr>
          <a:xfrm>
            <a:off x="6428650" y="3199125"/>
            <a:ext cx="497400" cy="497400"/>
            <a:chOff x="7038250" y="3503925"/>
            <a:chExt cx="497400" cy="497400"/>
          </a:xfrm>
        </p:grpSpPr>
        <p:pic>
          <p:nvPicPr>
            <p:cNvPr id="209" name="Google Shape;209;p59"/>
            <p:cNvPicPr preferRelativeResize="0"/>
            <p:nvPr/>
          </p:nvPicPr>
          <p:blipFill>
            <a:blip r:embed="rId6">
              <a:alphaModFix/>
            </a:blip>
            <a:stretch>
              <a:fillRect/>
            </a:stretch>
          </p:blipFill>
          <p:spPr>
            <a:xfrm>
              <a:off x="7038250" y="3503925"/>
              <a:ext cx="497400" cy="497400"/>
            </a:xfrm>
            <a:prstGeom prst="rect">
              <a:avLst/>
            </a:prstGeom>
            <a:noFill/>
            <a:ln>
              <a:noFill/>
            </a:ln>
          </p:spPr>
        </p:pic>
        <p:sp>
          <p:nvSpPr>
            <p:cNvPr id="210" name="Google Shape;210;p59"/>
            <p:cNvSpPr txBox="1"/>
            <p:nvPr/>
          </p:nvSpPr>
          <p:spPr>
            <a:xfrm>
              <a:off x="7143250" y="3503950"/>
              <a:ext cx="37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E8E7E3"/>
                  </a:solidFill>
                  <a:latin typeface="DM Sans"/>
                  <a:ea typeface="DM Sans"/>
                  <a:cs typeface="DM Sans"/>
                  <a:sym typeface="DM Sans"/>
                </a:rPr>
                <a:t>7</a:t>
              </a:r>
              <a:endParaRPr b="1" sz="1500">
                <a:solidFill>
                  <a:srgbClr val="E8E7E3"/>
                </a:solidFill>
                <a:latin typeface="DM Sans"/>
                <a:ea typeface="DM Sans"/>
                <a:cs typeface="DM Sans"/>
                <a:sym typeface="DM Sans"/>
              </a:endParaRPr>
            </a:p>
          </p:txBody>
        </p:sp>
      </p:grpSp>
      <p:grpSp>
        <p:nvGrpSpPr>
          <p:cNvPr id="211" name="Google Shape;211;p59"/>
          <p:cNvGrpSpPr/>
          <p:nvPr/>
        </p:nvGrpSpPr>
        <p:grpSpPr>
          <a:xfrm>
            <a:off x="5758750" y="3732525"/>
            <a:ext cx="497400" cy="497400"/>
            <a:chOff x="6292150" y="4037325"/>
            <a:chExt cx="497400" cy="497400"/>
          </a:xfrm>
        </p:grpSpPr>
        <p:pic>
          <p:nvPicPr>
            <p:cNvPr id="212" name="Google Shape;212;p59"/>
            <p:cNvPicPr preferRelativeResize="0"/>
            <p:nvPr/>
          </p:nvPicPr>
          <p:blipFill>
            <a:blip r:embed="rId4">
              <a:alphaModFix/>
            </a:blip>
            <a:stretch>
              <a:fillRect/>
            </a:stretch>
          </p:blipFill>
          <p:spPr>
            <a:xfrm>
              <a:off x="6292150" y="4037325"/>
              <a:ext cx="497400" cy="497400"/>
            </a:xfrm>
            <a:prstGeom prst="rect">
              <a:avLst/>
            </a:prstGeom>
            <a:noFill/>
            <a:ln>
              <a:noFill/>
            </a:ln>
          </p:spPr>
        </p:pic>
        <p:sp>
          <p:nvSpPr>
            <p:cNvPr id="213" name="Google Shape;213;p59"/>
            <p:cNvSpPr txBox="1"/>
            <p:nvPr/>
          </p:nvSpPr>
          <p:spPr>
            <a:xfrm>
              <a:off x="6388738" y="4037350"/>
              <a:ext cx="37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E8E7E3"/>
                  </a:solidFill>
                  <a:latin typeface="DM Sans"/>
                  <a:ea typeface="DM Sans"/>
                  <a:cs typeface="DM Sans"/>
                  <a:sym typeface="DM Sans"/>
                </a:rPr>
                <a:t>8</a:t>
              </a:r>
              <a:endParaRPr b="1" sz="1500">
                <a:solidFill>
                  <a:srgbClr val="E8E7E3"/>
                </a:solidFill>
                <a:latin typeface="DM Sans"/>
                <a:ea typeface="DM Sans"/>
                <a:cs typeface="DM Sans"/>
                <a:sym typeface="DM Sans"/>
              </a:endParaRPr>
            </a:p>
          </p:txBody>
        </p:sp>
      </p:grpSp>
      <p:grpSp>
        <p:nvGrpSpPr>
          <p:cNvPr id="214" name="Google Shape;214;p59"/>
          <p:cNvGrpSpPr/>
          <p:nvPr/>
        </p:nvGrpSpPr>
        <p:grpSpPr>
          <a:xfrm>
            <a:off x="4473825" y="3732525"/>
            <a:ext cx="497400" cy="497400"/>
            <a:chOff x="4854825" y="4037325"/>
            <a:chExt cx="497400" cy="497400"/>
          </a:xfrm>
        </p:grpSpPr>
        <p:pic>
          <p:nvPicPr>
            <p:cNvPr id="215" name="Google Shape;215;p59"/>
            <p:cNvPicPr preferRelativeResize="0"/>
            <p:nvPr/>
          </p:nvPicPr>
          <p:blipFill>
            <a:blip r:embed="rId6">
              <a:alphaModFix/>
            </a:blip>
            <a:stretch>
              <a:fillRect/>
            </a:stretch>
          </p:blipFill>
          <p:spPr>
            <a:xfrm>
              <a:off x="4854825" y="4037325"/>
              <a:ext cx="497400" cy="497400"/>
            </a:xfrm>
            <a:prstGeom prst="rect">
              <a:avLst/>
            </a:prstGeom>
            <a:noFill/>
            <a:ln>
              <a:noFill/>
            </a:ln>
          </p:spPr>
        </p:pic>
        <p:sp>
          <p:nvSpPr>
            <p:cNvPr id="216" name="Google Shape;216;p59"/>
            <p:cNvSpPr txBox="1"/>
            <p:nvPr/>
          </p:nvSpPr>
          <p:spPr>
            <a:xfrm>
              <a:off x="4942575" y="4037350"/>
              <a:ext cx="37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E8E7E3"/>
                  </a:solidFill>
                  <a:latin typeface="DM Sans"/>
                  <a:ea typeface="DM Sans"/>
                  <a:cs typeface="DM Sans"/>
                  <a:sym typeface="DM Sans"/>
                </a:rPr>
                <a:t>9</a:t>
              </a:r>
              <a:endParaRPr b="1" sz="1500">
                <a:solidFill>
                  <a:srgbClr val="E8E7E3"/>
                </a:solidFill>
                <a:latin typeface="DM Sans"/>
                <a:ea typeface="DM Sans"/>
                <a:cs typeface="DM Sans"/>
                <a:sym typeface="DM Sans"/>
              </a:endParaRPr>
            </a:p>
          </p:txBody>
        </p:sp>
      </p:grpSp>
      <p:grpSp>
        <p:nvGrpSpPr>
          <p:cNvPr id="217" name="Google Shape;217;p59"/>
          <p:cNvGrpSpPr/>
          <p:nvPr/>
        </p:nvGrpSpPr>
        <p:grpSpPr>
          <a:xfrm>
            <a:off x="3197950" y="3732525"/>
            <a:ext cx="520350" cy="497400"/>
            <a:chOff x="3426550" y="4037325"/>
            <a:chExt cx="520350" cy="497400"/>
          </a:xfrm>
        </p:grpSpPr>
        <p:pic>
          <p:nvPicPr>
            <p:cNvPr id="218" name="Google Shape;218;p59"/>
            <p:cNvPicPr preferRelativeResize="0"/>
            <p:nvPr/>
          </p:nvPicPr>
          <p:blipFill>
            <a:blip r:embed="rId6">
              <a:alphaModFix/>
            </a:blip>
            <a:stretch>
              <a:fillRect/>
            </a:stretch>
          </p:blipFill>
          <p:spPr>
            <a:xfrm>
              <a:off x="3426550" y="4037325"/>
              <a:ext cx="497400" cy="497400"/>
            </a:xfrm>
            <a:prstGeom prst="rect">
              <a:avLst/>
            </a:prstGeom>
            <a:noFill/>
            <a:ln>
              <a:noFill/>
            </a:ln>
          </p:spPr>
        </p:pic>
        <p:sp>
          <p:nvSpPr>
            <p:cNvPr id="219" name="Google Shape;219;p59"/>
            <p:cNvSpPr txBox="1"/>
            <p:nvPr/>
          </p:nvSpPr>
          <p:spPr>
            <a:xfrm>
              <a:off x="3515800" y="4037350"/>
              <a:ext cx="43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E8E7E3"/>
                  </a:solidFill>
                  <a:latin typeface="DM Sans"/>
                  <a:ea typeface="DM Sans"/>
                  <a:cs typeface="DM Sans"/>
                  <a:sym typeface="DM Sans"/>
                </a:rPr>
                <a:t>10</a:t>
              </a:r>
              <a:endParaRPr b="1" sz="1500">
                <a:solidFill>
                  <a:srgbClr val="E8E7E3"/>
                </a:solidFill>
                <a:latin typeface="DM Sans"/>
                <a:ea typeface="DM Sans"/>
                <a:cs typeface="DM Sans"/>
                <a:sym typeface="DM Sans"/>
              </a:endParaRPr>
            </a:p>
          </p:txBody>
        </p:sp>
      </p:grpSp>
      <p:grpSp>
        <p:nvGrpSpPr>
          <p:cNvPr id="220" name="Google Shape;220;p59"/>
          <p:cNvGrpSpPr/>
          <p:nvPr/>
        </p:nvGrpSpPr>
        <p:grpSpPr>
          <a:xfrm>
            <a:off x="2283550" y="3237450"/>
            <a:ext cx="497400" cy="497400"/>
            <a:chOff x="2435950" y="2323050"/>
            <a:chExt cx="497400" cy="497400"/>
          </a:xfrm>
        </p:grpSpPr>
        <p:pic>
          <p:nvPicPr>
            <p:cNvPr id="221" name="Google Shape;221;p59"/>
            <p:cNvPicPr preferRelativeResize="0"/>
            <p:nvPr/>
          </p:nvPicPr>
          <p:blipFill>
            <a:blip r:embed="rId4">
              <a:alphaModFix/>
            </a:blip>
            <a:stretch>
              <a:fillRect/>
            </a:stretch>
          </p:blipFill>
          <p:spPr>
            <a:xfrm>
              <a:off x="2435950" y="2323050"/>
              <a:ext cx="497400" cy="497400"/>
            </a:xfrm>
            <a:prstGeom prst="rect">
              <a:avLst/>
            </a:prstGeom>
            <a:noFill/>
            <a:ln>
              <a:noFill/>
            </a:ln>
          </p:spPr>
        </p:pic>
        <p:sp>
          <p:nvSpPr>
            <p:cNvPr id="222" name="Google Shape;222;p59"/>
            <p:cNvSpPr txBox="1"/>
            <p:nvPr/>
          </p:nvSpPr>
          <p:spPr>
            <a:xfrm>
              <a:off x="2469100" y="2331225"/>
              <a:ext cx="43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E8E7E3"/>
                  </a:solidFill>
                  <a:latin typeface="DM Sans"/>
                  <a:ea typeface="DM Sans"/>
                  <a:cs typeface="DM Sans"/>
                  <a:sym typeface="DM Sans"/>
                </a:rPr>
                <a:t>11</a:t>
              </a:r>
              <a:endParaRPr b="1" sz="1500">
                <a:solidFill>
                  <a:srgbClr val="E8E7E3"/>
                </a:solidFill>
                <a:latin typeface="DM Sans"/>
                <a:ea typeface="DM Sans"/>
                <a:cs typeface="DM Sans"/>
                <a:sym typeface="DM Sans"/>
              </a:endParaRPr>
            </a:p>
          </p:txBody>
        </p:sp>
      </p:grpSp>
      <p:grpSp>
        <p:nvGrpSpPr>
          <p:cNvPr id="223" name="Google Shape;223;p59"/>
          <p:cNvGrpSpPr/>
          <p:nvPr/>
        </p:nvGrpSpPr>
        <p:grpSpPr>
          <a:xfrm>
            <a:off x="2411609" y="1745680"/>
            <a:ext cx="431103" cy="431117"/>
            <a:chOff x="1620132" y="2186393"/>
            <a:chExt cx="431103" cy="431117"/>
          </a:xfrm>
        </p:grpSpPr>
        <p:sp>
          <p:nvSpPr>
            <p:cNvPr id="224" name="Google Shape;224;p59"/>
            <p:cNvSpPr/>
            <p:nvPr/>
          </p:nvSpPr>
          <p:spPr>
            <a:xfrm>
              <a:off x="1620134" y="2186409"/>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latin typeface="DM Sans"/>
                <a:ea typeface="DM Sans"/>
                <a:cs typeface="DM Sans"/>
                <a:sym typeface="DM Sans"/>
              </a:endParaRPr>
            </a:p>
          </p:txBody>
        </p:sp>
        <p:sp>
          <p:nvSpPr>
            <p:cNvPr id="225" name="Google Shape;225;p59"/>
            <p:cNvSpPr txBox="1"/>
            <p:nvPr/>
          </p:nvSpPr>
          <p:spPr>
            <a:xfrm>
              <a:off x="1620132" y="2186393"/>
              <a:ext cx="2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rPr>
                <a:t>🎓</a:t>
              </a:r>
              <a:endParaRPr sz="1200">
                <a:latin typeface="DM Sans"/>
                <a:ea typeface="DM Sans"/>
                <a:cs typeface="DM Sans"/>
                <a:sym typeface="DM Sans"/>
              </a:endParaRPr>
            </a:p>
          </p:txBody>
        </p:sp>
      </p:grpSp>
      <p:sp>
        <p:nvSpPr>
          <p:cNvPr id="226" name="Google Shape;226;p59"/>
          <p:cNvSpPr txBox="1"/>
          <p:nvPr/>
        </p:nvSpPr>
        <p:spPr>
          <a:xfrm>
            <a:off x="1231725" y="1655000"/>
            <a:ext cx="987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900">
                <a:solidFill>
                  <a:schemeClr val="lt1"/>
                </a:solidFill>
                <a:latin typeface="DM Sans"/>
                <a:ea typeface="DM Sans"/>
                <a:cs typeface="DM Sans"/>
                <a:sym typeface="DM Sans"/>
              </a:rPr>
              <a:t>Meta: entrega de Proyecto Final</a:t>
            </a:r>
            <a:endParaRPr b="1" sz="900">
              <a:solidFill>
                <a:schemeClr val="lt1"/>
              </a:solidFill>
              <a:latin typeface="DM Sans"/>
              <a:ea typeface="DM Sans"/>
              <a:cs typeface="DM Sans"/>
              <a:sym typeface="DM Sans"/>
            </a:endParaRPr>
          </a:p>
        </p:txBody>
      </p:sp>
      <p:sp>
        <p:nvSpPr>
          <p:cNvPr id="227" name="Google Shape;227;p59"/>
          <p:cNvSpPr/>
          <p:nvPr/>
        </p:nvSpPr>
        <p:spPr>
          <a:xfrm rot="5400000">
            <a:off x="2263602" y="1905587"/>
            <a:ext cx="123000" cy="11130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9"/>
          <p:cNvSpPr/>
          <p:nvPr/>
        </p:nvSpPr>
        <p:spPr>
          <a:xfrm rot="-1049374">
            <a:off x="3176833" y="1457336"/>
            <a:ext cx="431235" cy="483512"/>
          </a:xfrm>
          <a:prstGeom prst="rtTriangle">
            <a:avLst/>
          </a:prstGeom>
          <a:solidFill>
            <a:srgbClr val="F0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9"/>
          <p:cNvSpPr/>
          <p:nvPr/>
        </p:nvSpPr>
        <p:spPr>
          <a:xfrm>
            <a:off x="3229150" y="1798700"/>
            <a:ext cx="3018600" cy="1546800"/>
          </a:xfrm>
          <a:prstGeom prst="roundRect">
            <a:avLst>
              <a:gd fmla="val 16667" name="adj"/>
            </a:avLst>
          </a:prstGeom>
          <a:solidFill>
            <a:srgbClr val="F0F7F5"/>
          </a:solidFill>
          <a:ln>
            <a:noFill/>
          </a:ln>
        </p:spPr>
        <p:txBody>
          <a:bodyPr anchorCtr="0" anchor="ctr" bIns="91425" lIns="91425" spcFirstLastPara="1" rIns="91425" wrap="square" tIns="91425">
            <a:noAutofit/>
          </a:bodyPr>
          <a:lstStyle/>
          <a:p>
            <a:pPr indent="-301625" lvl="0" marL="457200" rtl="0" algn="l">
              <a:spcBef>
                <a:spcPts val="0"/>
              </a:spcBef>
              <a:spcAft>
                <a:spcPts val="0"/>
              </a:spcAft>
              <a:buClr>
                <a:schemeClr val="accent4"/>
              </a:buClr>
              <a:buSzPts val="1150"/>
              <a:buFont typeface="DM Sans"/>
              <a:buChar char="✓"/>
            </a:pPr>
            <a:r>
              <a:rPr lang="es" sz="1150">
                <a:solidFill>
                  <a:schemeClr val="dk2"/>
                </a:solidFill>
                <a:latin typeface="DM Sans"/>
                <a:ea typeface="DM Sans"/>
                <a:cs typeface="DM Sans"/>
                <a:sym typeface="DM Sans"/>
              </a:rPr>
              <a:t>Introducción a Data Engineering</a:t>
            </a:r>
            <a:endParaRPr sz="1150">
              <a:solidFill>
                <a:schemeClr val="dk2"/>
              </a:solidFill>
              <a:latin typeface="DM Sans"/>
              <a:ea typeface="DM Sans"/>
              <a:cs typeface="DM Sans"/>
              <a:sym typeface="DM Sans"/>
            </a:endParaRPr>
          </a:p>
          <a:p>
            <a:pPr indent="-301625" lvl="0" marL="457200" rtl="0" algn="l">
              <a:spcBef>
                <a:spcPts val="1000"/>
              </a:spcBef>
              <a:spcAft>
                <a:spcPts val="0"/>
              </a:spcAft>
              <a:buClr>
                <a:schemeClr val="accent4"/>
              </a:buClr>
              <a:buSzPts val="1150"/>
              <a:buFont typeface="Helvetica Neue"/>
              <a:buChar char="✓"/>
            </a:pPr>
            <a:r>
              <a:rPr lang="es" sz="1150">
                <a:solidFill>
                  <a:schemeClr val="dk2"/>
                </a:solidFill>
                <a:latin typeface="DM Sans"/>
                <a:ea typeface="DM Sans"/>
                <a:cs typeface="DM Sans"/>
                <a:sym typeface="DM Sans"/>
              </a:rPr>
              <a:t>La Big Data</a:t>
            </a:r>
            <a:endParaRPr sz="1150">
              <a:solidFill>
                <a:schemeClr val="dk2"/>
              </a:solidFill>
              <a:latin typeface="DM Sans"/>
              <a:ea typeface="DM Sans"/>
              <a:cs typeface="DM Sans"/>
              <a:sym typeface="DM Sans"/>
            </a:endParaRPr>
          </a:p>
          <a:p>
            <a:pPr indent="-301625" lvl="0" marL="457200" rtl="0" algn="l">
              <a:spcBef>
                <a:spcPts val="1000"/>
              </a:spcBef>
              <a:spcAft>
                <a:spcPts val="0"/>
              </a:spcAft>
              <a:buClr>
                <a:schemeClr val="accent4"/>
              </a:buClr>
              <a:buSzPts val="1150"/>
              <a:buFont typeface="DM Sans"/>
              <a:buChar char="✓"/>
            </a:pPr>
            <a:r>
              <a:rPr lang="es" sz="1150">
                <a:solidFill>
                  <a:schemeClr val="dk2"/>
                </a:solidFill>
                <a:latin typeface="DM Sans"/>
                <a:ea typeface="DM Sans"/>
                <a:cs typeface="DM Sans"/>
                <a:sym typeface="DM Sans"/>
              </a:rPr>
              <a:t>Habilidades</a:t>
            </a:r>
            <a:r>
              <a:rPr lang="es" sz="1150">
                <a:solidFill>
                  <a:schemeClr val="dk2"/>
                </a:solidFill>
                <a:latin typeface="DM Sans"/>
                <a:ea typeface="DM Sans"/>
                <a:cs typeface="DM Sans"/>
                <a:sym typeface="DM Sans"/>
              </a:rPr>
              <a:t> de un Data Engineer</a:t>
            </a:r>
            <a:endParaRPr sz="1150">
              <a:solidFill>
                <a:schemeClr val="dk2"/>
              </a:solidFill>
              <a:latin typeface="DM Sans"/>
              <a:ea typeface="DM Sans"/>
              <a:cs typeface="DM Sans"/>
              <a:sym typeface="DM Sans"/>
            </a:endParaRPr>
          </a:p>
          <a:p>
            <a:pPr indent="-301625" lvl="0" marL="457200" rtl="0" algn="l">
              <a:spcBef>
                <a:spcPts val="1000"/>
              </a:spcBef>
              <a:spcAft>
                <a:spcPts val="1000"/>
              </a:spcAft>
              <a:buClr>
                <a:schemeClr val="accent4"/>
              </a:buClr>
              <a:buSzPts val="1150"/>
              <a:buFont typeface="DM Sans"/>
              <a:buChar char="✓"/>
            </a:pPr>
            <a:r>
              <a:rPr lang="es" sz="1150">
                <a:solidFill>
                  <a:schemeClr val="dk2"/>
                </a:solidFill>
                <a:latin typeface="DM Sans"/>
                <a:ea typeface="DM Sans"/>
                <a:cs typeface="DM Sans"/>
                <a:sym typeface="DM Sans"/>
              </a:rPr>
              <a:t>Perfiles relacionados</a:t>
            </a:r>
            <a:endParaRPr sz="1150">
              <a:solidFill>
                <a:schemeClr val="dk2"/>
              </a:solidFill>
              <a:latin typeface="DM Sans"/>
              <a:ea typeface="DM Sans"/>
              <a:cs typeface="DM Sans"/>
              <a:sym typeface="DM Sans"/>
            </a:endParaRPr>
          </a:p>
        </p:txBody>
      </p:sp>
      <p:grpSp>
        <p:nvGrpSpPr>
          <p:cNvPr id="230" name="Google Shape;230;p59"/>
          <p:cNvGrpSpPr/>
          <p:nvPr/>
        </p:nvGrpSpPr>
        <p:grpSpPr>
          <a:xfrm>
            <a:off x="6461794" y="1421593"/>
            <a:ext cx="431103" cy="431117"/>
            <a:chOff x="1620132" y="2186393"/>
            <a:chExt cx="431103" cy="431117"/>
          </a:xfrm>
        </p:grpSpPr>
        <p:sp>
          <p:nvSpPr>
            <p:cNvPr id="231" name="Google Shape;231;p59"/>
            <p:cNvSpPr/>
            <p:nvPr/>
          </p:nvSpPr>
          <p:spPr>
            <a:xfrm>
              <a:off x="1620134" y="2186409"/>
              <a:ext cx="431100" cy="431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latin typeface="DM Sans"/>
                <a:ea typeface="DM Sans"/>
                <a:cs typeface="DM Sans"/>
                <a:sym typeface="DM Sans"/>
              </a:endParaRPr>
            </a:p>
          </p:txBody>
        </p:sp>
        <p:sp>
          <p:nvSpPr>
            <p:cNvPr id="232" name="Google Shape;232;p59"/>
            <p:cNvSpPr txBox="1"/>
            <p:nvPr/>
          </p:nvSpPr>
          <p:spPr>
            <a:xfrm>
              <a:off x="1620132" y="2186393"/>
              <a:ext cx="2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000000"/>
                  </a:solidFill>
                </a:rPr>
                <a:t>✍️</a:t>
              </a:r>
              <a:endParaRPr sz="1200">
                <a:latin typeface="DM Sans"/>
                <a:ea typeface="DM Sans"/>
                <a:cs typeface="DM Sans"/>
                <a:sym typeface="DM Sans"/>
              </a:endParaRPr>
            </a:p>
          </p:txBody>
        </p:sp>
      </p:grpSp>
      <p:grpSp>
        <p:nvGrpSpPr>
          <p:cNvPr id="233" name="Google Shape;233;p59"/>
          <p:cNvGrpSpPr/>
          <p:nvPr/>
        </p:nvGrpSpPr>
        <p:grpSpPr>
          <a:xfrm>
            <a:off x="6385594" y="3765668"/>
            <a:ext cx="431103" cy="431117"/>
            <a:chOff x="1620132" y="2186393"/>
            <a:chExt cx="431103" cy="431117"/>
          </a:xfrm>
        </p:grpSpPr>
        <p:sp>
          <p:nvSpPr>
            <p:cNvPr id="234" name="Google Shape;234;p59"/>
            <p:cNvSpPr/>
            <p:nvPr/>
          </p:nvSpPr>
          <p:spPr>
            <a:xfrm>
              <a:off x="1620134" y="2186409"/>
              <a:ext cx="431100" cy="431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latin typeface="DM Sans"/>
                <a:ea typeface="DM Sans"/>
                <a:cs typeface="DM Sans"/>
                <a:sym typeface="DM Sans"/>
              </a:endParaRPr>
            </a:p>
          </p:txBody>
        </p:sp>
        <p:sp>
          <p:nvSpPr>
            <p:cNvPr id="235" name="Google Shape;235;p59"/>
            <p:cNvSpPr txBox="1"/>
            <p:nvPr/>
          </p:nvSpPr>
          <p:spPr>
            <a:xfrm>
              <a:off x="1620132" y="2186393"/>
              <a:ext cx="2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000000"/>
                  </a:solidFill>
                </a:rPr>
                <a:t>✍️</a:t>
              </a:r>
              <a:endParaRPr sz="1200">
                <a:latin typeface="DM Sans"/>
                <a:ea typeface="DM Sans"/>
                <a:cs typeface="DM Sans"/>
                <a:sym typeface="DM Sans"/>
              </a:endParaRPr>
            </a:p>
          </p:txBody>
        </p:sp>
      </p:grpSp>
      <p:grpSp>
        <p:nvGrpSpPr>
          <p:cNvPr id="236" name="Google Shape;236;p59"/>
          <p:cNvGrpSpPr/>
          <p:nvPr/>
        </p:nvGrpSpPr>
        <p:grpSpPr>
          <a:xfrm>
            <a:off x="2585119" y="3765668"/>
            <a:ext cx="431103" cy="431117"/>
            <a:chOff x="1620132" y="2186393"/>
            <a:chExt cx="431103" cy="431117"/>
          </a:xfrm>
        </p:grpSpPr>
        <p:sp>
          <p:nvSpPr>
            <p:cNvPr id="237" name="Google Shape;237;p59"/>
            <p:cNvSpPr/>
            <p:nvPr/>
          </p:nvSpPr>
          <p:spPr>
            <a:xfrm>
              <a:off x="1620134" y="2186409"/>
              <a:ext cx="431100" cy="431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latin typeface="DM Sans"/>
                <a:ea typeface="DM Sans"/>
                <a:cs typeface="DM Sans"/>
                <a:sym typeface="DM Sans"/>
              </a:endParaRPr>
            </a:p>
          </p:txBody>
        </p:sp>
        <p:sp>
          <p:nvSpPr>
            <p:cNvPr id="238" name="Google Shape;238;p59"/>
            <p:cNvSpPr txBox="1"/>
            <p:nvPr/>
          </p:nvSpPr>
          <p:spPr>
            <a:xfrm>
              <a:off x="1620132" y="2186393"/>
              <a:ext cx="2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000000"/>
                  </a:solidFill>
                </a:rPr>
                <a:t>✍️</a:t>
              </a:r>
              <a:endParaRPr sz="1200">
                <a:latin typeface="DM Sans"/>
                <a:ea typeface="DM Sans"/>
                <a:cs typeface="DM Sans"/>
                <a:sym typeface="DM Sans"/>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4"/>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clase hoy</a:t>
            </a:r>
            <a:endParaRPr b="0" i="0" sz="4000" u="none" cap="none" strike="noStrike">
              <a:solidFill>
                <a:schemeClr val="lt1"/>
              </a:solidFill>
              <a:latin typeface="DM Sans"/>
              <a:ea typeface="DM Sans"/>
              <a:cs typeface="DM Sans"/>
              <a:sym typeface="DM Sans"/>
            </a:endParaRPr>
          </a:p>
        </p:txBody>
      </p:sp>
      <p:sp>
        <p:nvSpPr>
          <p:cNvPr id="697" name="Google Shape;697;p104"/>
          <p:cNvSpPr txBox="1"/>
          <p:nvPr/>
        </p:nvSpPr>
        <p:spPr>
          <a:xfrm>
            <a:off x="2109143" y="2321388"/>
            <a:ext cx="4925700" cy="2072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Big Data como concepto</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Data Team</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Perfiles asociados a Data Team</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Roles y habilidades de un DE</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Arquitectura de bases de datos</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Sistemas OLTP y OLAP</a:t>
            </a:r>
            <a:endParaRPr sz="1350">
              <a:solidFill>
                <a:schemeClr val="lt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05"/>
          <p:cNvSpPr txBox="1"/>
          <p:nvPr/>
        </p:nvSpPr>
        <p:spPr>
          <a:xfrm>
            <a:off x="508200" y="468275"/>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Manual de práctica 🧩</a:t>
            </a:r>
            <a:endParaRPr b="1" sz="4000">
              <a:solidFill>
                <a:srgbClr val="EAFF6A"/>
              </a:solidFill>
              <a:latin typeface="DM Sans"/>
              <a:ea typeface="DM Sans"/>
              <a:cs typeface="DM Sans"/>
              <a:sym typeface="DM Sans"/>
            </a:endParaRPr>
          </a:p>
        </p:txBody>
      </p:sp>
      <p:sp>
        <p:nvSpPr>
          <p:cNvPr id="703" name="Google Shape;703;p105"/>
          <p:cNvSpPr txBox="1"/>
          <p:nvPr/>
        </p:nvSpPr>
        <p:spPr>
          <a:xfrm>
            <a:off x="508200" y="1529025"/>
            <a:ext cx="8127600" cy="264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Recuerda que pueden </a:t>
            </a:r>
            <a:r>
              <a:rPr b="1" lang="es" sz="2000">
                <a:solidFill>
                  <a:schemeClr val="lt1"/>
                </a:solidFill>
                <a:latin typeface="DM Sans"/>
                <a:ea typeface="DM Sans"/>
                <a:cs typeface="DM Sans"/>
                <a:sym typeface="DM Sans"/>
              </a:rPr>
              <a:t>desarrollar las ejercitaciones propuestas en el </a:t>
            </a:r>
            <a:r>
              <a:rPr b="1" lang="es" sz="2000">
                <a:solidFill>
                  <a:schemeClr val="accent6"/>
                </a:solidFill>
                <a:latin typeface="DM Sans"/>
                <a:ea typeface="DM Sans"/>
                <a:cs typeface="DM Sans"/>
                <a:sym typeface="DM Sans"/>
              </a:rPr>
              <a:t>manual de práctica</a:t>
            </a:r>
            <a:r>
              <a:rPr b="1" lang="es" sz="2000">
                <a:solidFill>
                  <a:schemeClr val="lt1"/>
                </a:solidFill>
                <a:latin typeface="DM Sans"/>
                <a:ea typeface="DM Sans"/>
                <a:cs typeface="DM Sans"/>
                <a:sym typeface="DM Sans"/>
              </a:rPr>
              <a:t>.</a:t>
            </a:r>
            <a:endParaRPr b="1" sz="2000">
              <a:solidFill>
                <a:schemeClr val="lt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t/>
            </a:r>
            <a:endParaRPr b="1" sz="2000">
              <a:solidFill>
                <a:schemeClr val="lt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Consta de diferentes actividades resueltas en formato video que recibirás junto con toda la información necesaria para resolverlas por tu cuenta. </a:t>
            </a:r>
            <a:endParaRPr b="1" sz="2000">
              <a:solidFill>
                <a:schemeClr val="lt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t/>
            </a:r>
            <a:endParaRPr b="1" sz="2000">
              <a:solidFill>
                <a:schemeClr val="lt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Para visualizarlo </a:t>
            </a:r>
            <a:r>
              <a:rPr b="1" lang="es" sz="2000" u="sng">
                <a:solidFill>
                  <a:schemeClr val="hlink"/>
                </a:solidFill>
                <a:latin typeface="DM Sans"/>
                <a:ea typeface="DM Sans"/>
                <a:cs typeface="DM Sans"/>
                <a:sym typeface="DM Sans"/>
                <a:hlinkClick r:id="rId3"/>
              </a:rPr>
              <a:t>ingresa </a:t>
            </a:r>
            <a:r>
              <a:rPr b="1" lang="es" sz="2000" u="sng">
                <a:solidFill>
                  <a:schemeClr val="hlink"/>
                </a:solidFill>
                <a:latin typeface="DM Sans"/>
                <a:ea typeface="DM Sans"/>
                <a:cs typeface="DM Sans"/>
                <a:sym typeface="DM Sans"/>
                <a:hlinkClick r:id="rId4"/>
              </a:rPr>
              <a:t>aquí </a:t>
            </a:r>
            <a:endParaRPr b="1" sz="2000">
              <a:solidFill>
                <a:schemeClr val="lt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06"/>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07"/>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08"/>
          <p:cNvSpPr txBox="1"/>
          <p:nvPr/>
        </p:nvSpPr>
        <p:spPr>
          <a:xfrm>
            <a:off x="475500" y="2287050"/>
            <a:ext cx="8193000" cy="5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100">
                <a:solidFill>
                  <a:srgbClr val="EAFF6A"/>
                </a:solidFill>
                <a:latin typeface="DM Sans"/>
                <a:ea typeface="DM Sans"/>
                <a:cs typeface="DM Sans"/>
                <a:sym typeface="DM Sans"/>
              </a:rPr>
              <a:t>#</a:t>
            </a:r>
            <a:r>
              <a:rPr b="1" lang="es" sz="3100">
                <a:solidFill>
                  <a:schemeClr val="lt1"/>
                </a:solidFill>
                <a:latin typeface="DM Sans"/>
                <a:ea typeface="DM Sans"/>
                <a:cs typeface="DM Sans"/>
                <a:sym typeface="DM Sans"/>
              </a:rPr>
              <a:t>DemocratizandoLaEducación</a:t>
            </a:r>
            <a:endParaRPr b="1" sz="3100">
              <a:solidFill>
                <a:schemeClr val="lt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09"/>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¡Gracias por estudiar con nosotros!</a:t>
            </a:r>
            <a:endParaRPr b="1" sz="400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60"/>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60"/>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245" name="Google Shape;245;p60"/>
          <p:cNvSpPr/>
          <p:nvPr/>
        </p:nvSpPr>
        <p:spPr>
          <a:xfrm>
            <a:off x="6824125" y="3189043"/>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Perfiles relacionados</a:t>
            </a:r>
            <a:endParaRPr b="0" i="0" sz="1200" u="none" cap="none" strike="noStrike">
              <a:solidFill>
                <a:srgbClr val="FFFFFF"/>
              </a:solidFill>
              <a:latin typeface="DM Sans"/>
              <a:ea typeface="DM Sans"/>
              <a:cs typeface="DM Sans"/>
              <a:sym typeface="DM Sans"/>
            </a:endParaRPr>
          </a:p>
        </p:txBody>
      </p:sp>
      <p:sp>
        <p:nvSpPr>
          <p:cNvPr id="246" name="Google Shape;246;p60"/>
          <p:cNvSpPr/>
          <p:nvPr/>
        </p:nvSpPr>
        <p:spPr>
          <a:xfrm>
            <a:off x="3403275" y="2502216"/>
            <a:ext cx="2405100" cy="997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FFFFFF"/>
                </a:solidFill>
                <a:latin typeface="DM Sans"/>
                <a:ea typeface="DM Sans"/>
                <a:cs typeface="DM Sans"/>
                <a:sym typeface="DM Sans"/>
              </a:rPr>
              <a:t>Data Engineering</a:t>
            </a:r>
            <a:endParaRPr b="0" i="0" sz="2000" u="none" cap="none" strike="noStrike">
              <a:solidFill>
                <a:srgbClr val="FFFFFF"/>
              </a:solidFill>
              <a:latin typeface="DM Sans"/>
              <a:ea typeface="DM Sans"/>
              <a:cs typeface="DM Sans"/>
              <a:sym typeface="DM Sans"/>
            </a:endParaRPr>
          </a:p>
        </p:txBody>
      </p:sp>
      <p:sp>
        <p:nvSpPr>
          <p:cNvPr id="247" name="Google Shape;247;p60"/>
          <p:cNvSpPr/>
          <p:nvPr/>
        </p:nvSpPr>
        <p:spPr>
          <a:xfrm>
            <a:off x="920675" y="3188981"/>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Big Data</a:t>
            </a:r>
            <a:endParaRPr b="0" i="0" sz="1200" u="none" cap="none" strike="noStrike">
              <a:solidFill>
                <a:srgbClr val="FFFFFF"/>
              </a:solidFill>
              <a:latin typeface="DM Sans"/>
              <a:ea typeface="DM Sans"/>
              <a:cs typeface="DM Sans"/>
              <a:sym typeface="DM Sans"/>
            </a:endParaRPr>
          </a:p>
        </p:txBody>
      </p:sp>
      <p:sp>
        <p:nvSpPr>
          <p:cNvPr id="248" name="Google Shape;248;p60"/>
          <p:cNvSpPr/>
          <p:nvPr/>
        </p:nvSpPr>
        <p:spPr>
          <a:xfrm>
            <a:off x="920675" y="1840481"/>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Data Warehouse</a:t>
            </a:r>
            <a:endParaRPr b="0" i="0" sz="1200" u="none" cap="none" strike="noStrike">
              <a:solidFill>
                <a:srgbClr val="FFFFFF"/>
              </a:solidFill>
              <a:latin typeface="DM Sans"/>
              <a:ea typeface="DM Sans"/>
              <a:cs typeface="DM Sans"/>
              <a:sym typeface="DM Sans"/>
            </a:endParaRPr>
          </a:p>
        </p:txBody>
      </p:sp>
      <p:sp>
        <p:nvSpPr>
          <p:cNvPr id="249" name="Google Shape;249;p60"/>
          <p:cNvSpPr/>
          <p:nvPr/>
        </p:nvSpPr>
        <p:spPr>
          <a:xfrm>
            <a:off x="6824125" y="1736014"/>
            <a:ext cx="1399200" cy="6846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Estructura de una arquitectura de base de datos</a:t>
            </a:r>
            <a:endParaRPr b="0" i="0" sz="1200" u="none" cap="none" strike="noStrike">
              <a:solidFill>
                <a:srgbClr val="FFFFFF"/>
              </a:solidFill>
              <a:latin typeface="DM Sans"/>
              <a:ea typeface="DM Sans"/>
              <a:cs typeface="DM Sans"/>
              <a:sym typeface="DM Sans"/>
            </a:endParaRPr>
          </a:p>
        </p:txBody>
      </p:sp>
      <p:cxnSp>
        <p:nvCxnSpPr>
          <p:cNvPr id="250" name="Google Shape;250;p60"/>
          <p:cNvCxnSpPr>
            <a:stCxn id="248" idx="3"/>
            <a:endCxn id="246" idx="1"/>
          </p:cNvCxnSpPr>
          <p:nvPr/>
        </p:nvCxnSpPr>
        <p:spPr>
          <a:xfrm>
            <a:off x="2319875" y="2130581"/>
            <a:ext cx="1083300" cy="870300"/>
          </a:xfrm>
          <a:prstGeom prst="bentConnector3">
            <a:avLst>
              <a:gd fmla="val 50005" name="adj1"/>
            </a:avLst>
          </a:prstGeom>
          <a:noFill/>
          <a:ln cap="flat" cmpd="sng" w="9525">
            <a:solidFill>
              <a:srgbClr val="CCCCCC"/>
            </a:solidFill>
            <a:prstDash val="solid"/>
            <a:round/>
            <a:headEnd len="med" w="med" type="oval"/>
            <a:tailEnd len="sm" w="sm" type="none"/>
          </a:ln>
        </p:spPr>
      </p:cxnSp>
      <p:cxnSp>
        <p:nvCxnSpPr>
          <p:cNvPr id="251" name="Google Shape;251;p60"/>
          <p:cNvCxnSpPr>
            <a:stCxn id="249" idx="1"/>
            <a:endCxn id="246" idx="3"/>
          </p:cNvCxnSpPr>
          <p:nvPr/>
        </p:nvCxnSpPr>
        <p:spPr>
          <a:xfrm flipH="1">
            <a:off x="5808325" y="2078314"/>
            <a:ext cx="1015800" cy="922500"/>
          </a:xfrm>
          <a:prstGeom prst="bentConnector3">
            <a:avLst>
              <a:gd fmla="val 49998" name="adj1"/>
            </a:avLst>
          </a:prstGeom>
          <a:noFill/>
          <a:ln cap="flat" cmpd="sng" w="9525">
            <a:solidFill>
              <a:srgbClr val="CCCCCC"/>
            </a:solidFill>
            <a:prstDash val="solid"/>
            <a:round/>
            <a:headEnd len="med" w="med" type="oval"/>
            <a:tailEnd len="sm" w="sm" type="none"/>
          </a:ln>
        </p:spPr>
      </p:cxnSp>
      <p:cxnSp>
        <p:nvCxnSpPr>
          <p:cNvPr id="252" name="Google Shape;252;p60"/>
          <p:cNvCxnSpPr>
            <a:stCxn id="247" idx="0"/>
            <a:endCxn id="246" idx="1"/>
          </p:cNvCxnSpPr>
          <p:nvPr/>
        </p:nvCxnSpPr>
        <p:spPr>
          <a:xfrm rot="-5400000">
            <a:off x="2417675" y="2203481"/>
            <a:ext cx="188100" cy="1782900"/>
          </a:xfrm>
          <a:prstGeom prst="bentConnector2">
            <a:avLst/>
          </a:prstGeom>
          <a:noFill/>
          <a:ln cap="flat" cmpd="sng" w="9525">
            <a:solidFill>
              <a:srgbClr val="CCCCCC"/>
            </a:solidFill>
            <a:prstDash val="solid"/>
            <a:round/>
            <a:headEnd len="med" w="med" type="oval"/>
            <a:tailEnd len="sm" w="sm" type="none"/>
          </a:ln>
        </p:spPr>
      </p:cxnSp>
      <p:cxnSp>
        <p:nvCxnSpPr>
          <p:cNvPr id="253" name="Google Shape;253;p60"/>
          <p:cNvCxnSpPr>
            <a:stCxn id="246" idx="3"/>
            <a:endCxn id="245" idx="0"/>
          </p:cNvCxnSpPr>
          <p:nvPr/>
        </p:nvCxnSpPr>
        <p:spPr>
          <a:xfrm>
            <a:off x="5808375" y="3000816"/>
            <a:ext cx="1715400" cy="188100"/>
          </a:xfrm>
          <a:prstGeom prst="bentConnector2">
            <a:avLst/>
          </a:prstGeom>
          <a:noFill/>
          <a:ln cap="flat" cmpd="sng" w="9525">
            <a:solidFill>
              <a:srgbClr val="CCCCCC"/>
            </a:solidFill>
            <a:prstDash val="solid"/>
            <a:round/>
            <a:headEnd len="sm" w="sm" type="none"/>
            <a:tailEnd len="med" w="med" type="oval"/>
          </a:ln>
        </p:spPr>
      </p:cxnSp>
      <p:sp>
        <p:nvSpPr>
          <p:cNvPr id="254" name="Google Shape;254;p60"/>
          <p:cNvSpPr/>
          <p:nvPr/>
        </p:nvSpPr>
        <p:spPr>
          <a:xfrm>
            <a:off x="3906225" y="1374256"/>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Sistemas OLTP y OLAP</a:t>
            </a:r>
            <a:endParaRPr b="0" i="0" sz="1200" u="none" cap="none" strike="noStrike">
              <a:solidFill>
                <a:srgbClr val="FFFFFF"/>
              </a:solidFill>
              <a:latin typeface="DM Sans"/>
              <a:ea typeface="DM Sans"/>
              <a:cs typeface="DM Sans"/>
              <a:sym typeface="DM Sans"/>
            </a:endParaRPr>
          </a:p>
        </p:txBody>
      </p:sp>
      <p:cxnSp>
        <p:nvCxnSpPr>
          <p:cNvPr id="255" name="Google Shape;255;p60"/>
          <p:cNvCxnSpPr>
            <a:stCxn id="246" idx="0"/>
            <a:endCxn id="254" idx="2"/>
          </p:cNvCxnSpPr>
          <p:nvPr/>
        </p:nvCxnSpPr>
        <p:spPr>
          <a:xfrm rot="10800000">
            <a:off x="4605825" y="1954416"/>
            <a:ext cx="0" cy="547800"/>
          </a:xfrm>
          <a:prstGeom prst="straightConnector1">
            <a:avLst/>
          </a:prstGeom>
          <a:noFill/>
          <a:ln cap="flat" cmpd="sng" w="9525">
            <a:solidFill>
              <a:srgbClr val="CCCCCC"/>
            </a:solidFill>
            <a:prstDash val="solid"/>
            <a:round/>
            <a:headEnd len="sm" w="sm" type="none"/>
            <a:tailEnd len="med" w="med" type="oval"/>
          </a:ln>
        </p:spPr>
      </p:cxnSp>
      <p:pic>
        <p:nvPicPr>
          <p:cNvPr id="256" name="Google Shape;256;p60"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61"/>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sesión </a:t>
            </a:r>
            <a:endParaRPr b="1" i="0" sz="3000" u="none" cap="none" strike="noStrike">
              <a:solidFill>
                <a:srgbClr val="EAFF6A"/>
              </a:solidFill>
              <a:latin typeface="DM Sans"/>
              <a:ea typeface="DM Sans"/>
              <a:cs typeface="DM Sans"/>
              <a:sym typeface="DM Sans"/>
            </a:endParaRPr>
          </a:p>
        </p:txBody>
      </p:sp>
      <p:pic>
        <p:nvPicPr>
          <p:cNvPr id="262" name="Google Shape;262;p61"/>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263" name="Google Shape;263;p61"/>
          <p:cNvSpPr txBox="1"/>
          <p:nvPr/>
        </p:nvSpPr>
        <p:spPr>
          <a:xfrm>
            <a:off x="2643786" y="1439325"/>
            <a:ext cx="4281300" cy="63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lang="es" sz="1350">
                <a:solidFill>
                  <a:schemeClr val="lt1"/>
                </a:solidFill>
                <a:latin typeface="DM Sans"/>
                <a:ea typeface="DM Sans"/>
                <a:cs typeface="DM Sans"/>
                <a:sym typeface="DM Sans"/>
              </a:rPr>
              <a:t>Comprender las diferentes versiones del Big Data.</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b="0" i="0" sz="1350" u="none" cap="none" strike="noStrike">
              <a:solidFill>
                <a:schemeClr val="lt1"/>
              </a:solidFill>
              <a:latin typeface="DM Sans"/>
              <a:ea typeface="DM Sans"/>
              <a:cs typeface="DM Sans"/>
              <a:sym typeface="DM Sans"/>
            </a:endParaRPr>
          </a:p>
        </p:txBody>
      </p:sp>
      <p:pic>
        <p:nvPicPr>
          <p:cNvPr id="264" name="Google Shape;264;p61"/>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265" name="Google Shape;265;p61"/>
          <p:cNvSpPr txBox="1"/>
          <p:nvPr/>
        </p:nvSpPr>
        <p:spPr>
          <a:xfrm>
            <a:off x="2643786" y="2042451"/>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s" sz="1350">
                <a:solidFill>
                  <a:schemeClr val="lt1"/>
                </a:solidFill>
                <a:latin typeface="DM Sans"/>
                <a:ea typeface="DM Sans"/>
                <a:cs typeface="DM Sans"/>
                <a:sym typeface="DM Sans"/>
              </a:rPr>
              <a:t>Comprender las 3 Vs del Big Data. </a:t>
            </a:r>
            <a:endParaRPr b="0" i="0" sz="1350" u="none" cap="none" strike="noStrike">
              <a:solidFill>
                <a:schemeClr val="lt1"/>
              </a:solidFill>
              <a:latin typeface="DM Sans"/>
              <a:ea typeface="DM Sans"/>
              <a:cs typeface="DM Sans"/>
              <a:sym typeface="DM Sans"/>
            </a:endParaRPr>
          </a:p>
        </p:txBody>
      </p:sp>
      <p:pic>
        <p:nvPicPr>
          <p:cNvPr id="266" name="Google Shape;266;p61"/>
          <p:cNvPicPr preferRelativeResize="0"/>
          <p:nvPr/>
        </p:nvPicPr>
        <p:blipFill rotWithShape="1">
          <a:blip r:embed="rId3">
            <a:alphaModFix/>
          </a:blip>
          <a:srcRect b="0" l="0" r="0" t="0"/>
          <a:stretch/>
        </p:blipFill>
        <p:spPr>
          <a:xfrm>
            <a:off x="2172138" y="2832688"/>
            <a:ext cx="196975" cy="196975"/>
          </a:xfrm>
          <a:prstGeom prst="rect">
            <a:avLst/>
          </a:prstGeom>
          <a:noFill/>
          <a:ln>
            <a:noFill/>
          </a:ln>
        </p:spPr>
      </p:pic>
      <p:sp>
        <p:nvSpPr>
          <p:cNvPr id="267" name="Google Shape;267;p61"/>
          <p:cNvSpPr txBox="1"/>
          <p:nvPr/>
        </p:nvSpPr>
        <p:spPr>
          <a:xfrm>
            <a:off x="2643786" y="2722676"/>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s" sz="1350">
                <a:solidFill>
                  <a:schemeClr val="lt1"/>
                </a:solidFill>
                <a:latin typeface="DM Sans"/>
                <a:ea typeface="DM Sans"/>
                <a:cs typeface="DM Sans"/>
                <a:sym typeface="DM Sans"/>
              </a:rPr>
              <a:t>Realizar una puesta en común del microdesafío S2.</a:t>
            </a:r>
            <a:endParaRPr b="0" i="0" sz="1350" u="none" cap="none" strike="noStrike">
              <a:solidFill>
                <a:schemeClr val="lt1"/>
              </a:solidFill>
              <a:latin typeface="DM Sans"/>
              <a:ea typeface="DM Sans"/>
              <a:cs typeface="DM Sans"/>
              <a:sym typeface="DM Sans"/>
            </a:endParaRPr>
          </a:p>
        </p:txBody>
      </p:sp>
      <p:pic>
        <p:nvPicPr>
          <p:cNvPr id="268" name="Google Shape;268;p61"/>
          <p:cNvPicPr preferRelativeResize="0"/>
          <p:nvPr/>
        </p:nvPicPr>
        <p:blipFill rotWithShape="1">
          <a:blip r:embed="rId3">
            <a:alphaModFix/>
          </a:blip>
          <a:srcRect b="0" l="0" r="0" t="0"/>
          <a:stretch/>
        </p:blipFill>
        <p:spPr>
          <a:xfrm>
            <a:off x="2172138" y="3523338"/>
            <a:ext cx="196975" cy="196975"/>
          </a:xfrm>
          <a:prstGeom prst="rect">
            <a:avLst/>
          </a:prstGeom>
          <a:noFill/>
          <a:ln>
            <a:noFill/>
          </a:ln>
        </p:spPr>
      </p:pic>
      <p:sp>
        <p:nvSpPr>
          <p:cNvPr id="269" name="Google Shape;269;p61"/>
          <p:cNvSpPr txBox="1"/>
          <p:nvPr/>
        </p:nvSpPr>
        <p:spPr>
          <a:xfrm>
            <a:off x="2643775" y="3391813"/>
            <a:ext cx="4281300" cy="63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s" sz="1350">
                <a:solidFill>
                  <a:schemeClr val="lt1"/>
                </a:solidFill>
                <a:latin typeface="DM Sans"/>
                <a:ea typeface="DM Sans"/>
                <a:cs typeface="DM Sans"/>
                <a:sym typeface="DM Sans"/>
              </a:rPr>
              <a:t>Poner en práctica los conceptos abordados en los contenidos on demand de la semana 2.</a:t>
            </a:r>
            <a:endParaRPr b="0" i="0" sz="1350" u="none" cap="none" strike="noStrike">
              <a:solidFill>
                <a:schemeClr val="lt1"/>
              </a:solidFill>
              <a:latin typeface="DM Sans"/>
              <a:ea typeface="DM Sans"/>
              <a:cs typeface="DM Sans"/>
              <a:sym typeface="DM Sans"/>
            </a:endParaRPr>
          </a:p>
        </p:txBody>
      </p:sp>
      <p:cxnSp>
        <p:nvCxnSpPr>
          <p:cNvPr id="270" name="Google Shape;270;p61"/>
          <p:cNvCxnSpPr>
            <a:stCxn id="262" idx="2"/>
            <a:endCxn id="264"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271" name="Google Shape;271;p61"/>
          <p:cNvCxnSpPr>
            <a:stCxn id="264" idx="2"/>
            <a:endCxn id="266" idx="0"/>
          </p:cNvCxnSpPr>
          <p:nvPr/>
        </p:nvCxnSpPr>
        <p:spPr>
          <a:xfrm flipH="1" rot="-5400000">
            <a:off x="2042476" y="2603838"/>
            <a:ext cx="456900" cy="600"/>
          </a:xfrm>
          <a:prstGeom prst="bentConnector3">
            <a:avLst>
              <a:gd fmla="val 50011" name="adj1"/>
            </a:avLst>
          </a:prstGeom>
          <a:noFill/>
          <a:ln cap="flat" cmpd="sng" w="9525">
            <a:solidFill>
              <a:srgbClr val="EAFF6A"/>
            </a:solidFill>
            <a:prstDash val="solid"/>
            <a:round/>
            <a:headEnd len="sm" w="sm" type="none"/>
            <a:tailEnd len="sm" w="sm" type="none"/>
          </a:ln>
        </p:spPr>
      </p:cxnSp>
      <p:cxnSp>
        <p:nvCxnSpPr>
          <p:cNvPr id="272" name="Google Shape;272;p61"/>
          <p:cNvCxnSpPr>
            <a:stCxn id="266" idx="2"/>
            <a:endCxn id="268" idx="0"/>
          </p:cNvCxnSpPr>
          <p:nvPr/>
        </p:nvCxnSpPr>
        <p:spPr>
          <a:xfrm flipH="1" rot="-5400000">
            <a:off x="2024025" y="3276263"/>
            <a:ext cx="493800" cy="600"/>
          </a:xfrm>
          <a:prstGeom prst="bentConnector3">
            <a:avLst>
              <a:gd fmla="val 49987"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grpSp>
        <p:nvGrpSpPr>
          <p:cNvPr id="277" name="Google Shape;277;p62"/>
          <p:cNvGrpSpPr/>
          <p:nvPr/>
        </p:nvGrpSpPr>
        <p:grpSpPr>
          <a:xfrm>
            <a:off x="4202551" y="1088764"/>
            <a:ext cx="738900" cy="738974"/>
            <a:chOff x="974706" y="2467173"/>
            <a:chExt cx="738900" cy="738900"/>
          </a:xfrm>
        </p:grpSpPr>
        <p:sp>
          <p:nvSpPr>
            <p:cNvPr id="278" name="Google Shape;278;p62"/>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6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80" name="Google Shape;280;p62"/>
          <p:cNvSpPr txBox="1"/>
          <p:nvPr/>
        </p:nvSpPr>
        <p:spPr>
          <a:xfrm>
            <a:off x="1547025"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Puesta en común microdesafío</a:t>
            </a:r>
            <a:endParaRPr b="1" sz="4000">
              <a:solidFill>
                <a:schemeClr val="dk1"/>
              </a:solidFill>
              <a:highlight>
                <a:srgbClr val="EAFF6A"/>
              </a:highlight>
              <a:latin typeface="DM Sans"/>
              <a:ea typeface="DM Sans"/>
              <a:cs typeface="DM Sans"/>
              <a:sym typeface="DM Sans"/>
            </a:endParaRPr>
          </a:p>
        </p:txBody>
      </p:sp>
      <p:sp>
        <p:nvSpPr>
          <p:cNvPr id="281" name="Google Shape;281;p62"/>
          <p:cNvSpPr txBox="1"/>
          <p:nvPr/>
        </p:nvSpPr>
        <p:spPr>
          <a:xfrm>
            <a:off x="987300" y="328738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2"/>
                </a:solidFill>
                <a:latin typeface="DM Sans"/>
                <a:ea typeface="DM Sans"/>
                <a:cs typeface="DM Sans"/>
                <a:sym typeface="DM Sans"/>
              </a:rPr>
              <a:t>¡Vamos a recuperar lo trabajado durante la semana! </a:t>
            </a:r>
            <a:endParaRPr sz="2000">
              <a:solidFill>
                <a:schemeClr val="dk2"/>
              </a:solidFill>
              <a:latin typeface="DM Sans"/>
              <a:ea typeface="DM Sans"/>
              <a:cs typeface="DM Sans"/>
              <a:sym typeface="DM Sans"/>
            </a:endParaRPr>
          </a:p>
        </p:txBody>
      </p:sp>
      <p:sp>
        <p:nvSpPr>
          <p:cNvPr id="282" name="Google Shape;282;p62"/>
          <p:cNvSpPr txBox="1"/>
          <p:nvPr/>
        </p:nvSpPr>
        <p:spPr>
          <a:xfrm>
            <a:off x="987300" y="3849138"/>
            <a:ext cx="716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rgbClr val="999999"/>
                </a:solidFill>
                <a:latin typeface="DM Sans"/>
                <a:ea typeface="DM Sans"/>
                <a:cs typeface="DM Sans"/>
                <a:sym typeface="DM Sans"/>
              </a:rPr>
              <a:t>Duración: </a:t>
            </a:r>
            <a:r>
              <a:rPr b="1" lang="es" sz="1800">
                <a:solidFill>
                  <a:srgbClr val="999999"/>
                </a:solidFill>
                <a:latin typeface="DM Sans"/>
                <a:ea typeface="DM Sans"/>
                <a:cs typeface="DM Sans"/>
                <a:sym typeface="DM Sans"/>
              </a:rPr>
              <a:t>10</a:t>
            </a:r>
            <a:r>
              <a:rPr b="1" lang="es" sz="1800">
                <a:solidFill>
                  <a:srgbClr val="999999"/>
                </a:solidFill>
                <a:latin typeface="DM Sans"/>
                <a:ea typeface="DM Sans"/>
                <a:cs typeface="DM Sans"/>
                <a:sym typeface="DM Sans"/>
              </a:rPr>
              <a:t> minutos</a:t>
            </a:r>
            <a:r>
              <a:rPr lang="es" sz="1800">
                <a:solidFill>
                  <a:srgbClr val="999999"/>
                </a:solidFill>
                <a:latin typeface="DM Sans"/>
                <a:ea typeface="DM Sans"/>
                <a:cs typeface="DM Sans"/>
                <a:sym typeface="DM Sans"/>
              </a:rPr>
              <a:t>.</a:t>
            </a:r>
            <a:endParaRPr sz="1800">
              <a:solidFill>
                <a:srgbClr val="999999"/>
              </a:solidFill>
              <a:latin typeface="DM Sans"/>
              <a:ea typeface="DM Sans"/>
              <a:cs typeface="DM Sans"/>
              <a:sym typeface="DM Sans"/>
            </a:endParaRPr>
          </a:p>
        </p:txBody>
      </p:sp>
      <p:grpSp>
        <p:nvGrpSpPr>
          <p:cNvPr id="283" name="Google Shape;283;p62"/>
          <p:cNvGrpSpPr/>
          <p:nvPr/>
        </p:nvGrpSpPr>
        <p:grpSpPr>
          <a:xfrm>
            <a:off x="0" y="-7400"/>
            <a:ext cx="9143925" cy="44400"/>
            <a:chOff x="0" y="-7400"/>
            <a:chExt cx="9143925" cy="44400"/>
          </a:xfrm>
        </p:grpSpPr>
        <p:sp>
          <p:nvSpPr>
            <p:cNvPr id="284" name="Google Shape;284;p62"/>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285" name="Google Shape;285;p62"/>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grpSp>
        <p:nvGrpSpPr>
          <p:cNvPr id="290" name="Google Shape;290;p63"/>
          <p:cNvGrpSpPr/>
          <p:nvPr/>
        </p:nvGrpSpPr>
        <p:grpSpPr>
          <a:xfrm>
            <a:off x="475504" y="468235"/>
            <a:ext cx="431074" cy="431148"/>
            <a:chOff x="974706" y="2467173"/>
            <a:chExt cx="738900" cy="738900"/>
          </a:xfrm>
        </p:grpSpPr>
        <p:sp>
          <p:nvSpPr>
            <p:cNvPr id="291" name="Google Shape;291;p63"/>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6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pic>
        <p:nvPicPr>
          <p:cNvPr id="293" name="Google Shape;293;p63"/>
          <p:cNvPicPr preferRelativeResize="0"/>
          <p:nvPr/>
        </p:nvPicPr>
        <p:blipFill>
          <a:blip r:embed="rId4">
            <a:alphaModFix/>
          </a:blip>
          <a:stretch>
            <a:fillRect/>
          </a:stretch>
        </p:blipFill>
        <p:spPr>
          <a:xfrm>
            <a:off x="5846650" y="0"/>
            <a:ext cx="3297374" cy="5143500"/>
          </a:xfrm>
          <a:prstGeom prst="rect">
            <a:avLst/>
          </a:prstGeom>
          <a:noFill/>
          <a:ln>
            <a:noFill/>
          </a:ln>
        </p:spPr>
      </p:pic>
      <p:sp>
        <p:nvSpPr>
          <p:cNvPr id="294" name="Google Shape;294;p63"/>
          <p:cNvSpPr txBox="1"/>
          <p:nvPr/>
        </p:nvSpPr>
        <p:spPr>
          <a:xfrm>
            <a:off x="665280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rgbClr val="000000"/>
                </a:solidFill>
                <a:latin typeface="DM Sans"/>
                <a:ea typeface="DM Sans"/>
                <a:cs typeface="DM Sans"/>
                <a:sym typeface="DM Sans"/>
              </a:rPr>
              <a:t>REEMPLAZAR </a:t>
            </a:r>
            <a:endParaRPr sz="1350">
              <a:solidFill>
                <a:srgbClr val="000000"/>
              </a:solidFill>
              <a:latin typeface="DM Sans"/>
              <a:ea typeface="DM Sans"/>
              <a:cs typeface="DM Sans"/>
              <a:sym typeface="DM Sans"/>
            </a:endParaRPr>
          </a:p>
          <a:p>
            <a:pPr indent="0" lvl="0" marL="0" rtl="0" algn="ctr">
              <a:spcBef>
                <a:spcPts val="0"/>
              </a:spcBef>
              <a:spcAft>
                <a:spcPts val="0"/>
              </a:spcAft>
              <a:buNone/>
            </a:pPr>
            <a:r>
              <a:rPr lang="es" sz="1350">
                <a:solidFill>
                  <a:srgbClr val="000000"/>
                </a:solidFill>
                <a:latin typeface="DM Sans"/>
                <a:ea typeface="DM Sans"/>
                <a:cs typeface="DM Sans"/>
                <a:sym typeface="DM Sans"/>
              </a:rPr>
              <a:t>POR IMAGEN</a:t>
            </a:r>
            <a:endParaRPr sz="1350">
              <a:latin typeface="DM Sans"/>
              <a:ea typeface="DM Sans"/>
              <a:cs typeface="DM Sans"/>
              <a:sym typeface="DM Sans"/>
            </a:endParaRPr>
          </a:p>
        </p:txBody>
      </p:sp>
      <p:sp>
        <p:nvSpPr>
          <p:cNvPr id="295" name="Google Shape;295;p63"/>
          <p:cNvSpPr txBox="1"/>
          <p:nvPr/>
        </p:nvSpPr>
        <p:spPr>
          <a:xfrm>
            <a:off x="501450" y="2003025"/>
            <a:ext cx="4753200" cy="243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Respecto a la experiencia que se tuvo con el microdesafío: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es" sz="1350">
                <a:solidFill>
                  <a:schemeClr val="dk1"/>
                </a:solidFill>
                <a:latin typeface="DM Sans"/>
                <a:ea typeface="DM Sans"/>
                <a:cs typeface="DM Sans"/>
                <a:sym typeface="DM Sans"/>
              </a:rPr>
              <a:t>¿Las preguntas les parecieron fáciles o difíciles?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es" sz="1350">
                <a:solidFill>
                  <a:schemeClr val="dk1"/>
                </a:solidFill>
                <a:latin typeface="DM Sans"/>
                <a:ea typeface="DM Sans"/>
                <a:cs typeface="DM Sans"/>
                <a:sym typeface="DM Sans"/>
              </a:rPr>
              <a:t>¿Qué pregunta supuso un mayor desafío?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es" sz="1350">
                <a:solidFill>
                  <a:schemeClr val="dk1"/>
                </a:solidFill>
                <a:latin typeface="DM Sans"/>
                <a:ea typeface="DM Sans"/>
                <a:cs typeface="DM Sans"/>
                <a:sym typeface="DM Sans"/>
              </a:rPr>
              <a:t>¿Cómo lograron resolverlo?</a:t>
            </a:r>
            <a:endParaRPr sz="1350">
              <a:latin typeface="DM Sans"/>
              <a:ea typeface="DM Sans"/>
              <a:cs typeface="DM Sans"/>
              <a:sym typeface="DM Sans"/>
            </a:endParaRPr>
          </a:p>
          <a:p>
            <a:pPr indent="0" lvl="0" marL="0" rtl="0" algn="l">
              <a:spcBef>
                <a:spcPts val="1000"/>
              </a:spcBef>
              <a:spcAft>
                <a:spcPts val="0"/>
              </a:spcAft>
              <a:buNone/>
            </a:pPr>
            <a:r>
              <a:t/>
            </a:r>
            <a:endParaRPr b="1" sz="1350">
              <a:solidFill>
                <a:schemeClr val="dk1"/>
              </a:solidFill>
              <a:latin typeface="DM Sans"/>
              <a:ea typeface="DM Sans"/>
              <a:cs typeface="DM Sans"/>
              <a:sym typeface="DM Sans"/>
            </a:endParaRPr>
          </a:p>
          <a:p>
            <a:pPr indent="0" lvl="0" marL="0" rtl="0" algn="l">
              <a:spcBef>
                <a:spcPts val="1000"/>
              </a:spcBef>
              <a:spcAft>
                <a:spcPts val="0"/>
              </a:spcAft>
              <a:buNone/>
            </a:pPr>
            <a:r>
              <a:t/>
            </a:r>
            <a:endParaRPr b="1" sz="1350">
              <a:solidFill>
                <a:schemeClr val="dk1"/>
              </a:solidFill>
              <a:latin typeface="DM Sans"/>
              <a:ea typeface="DM Sans"/>
              <a:cs typeface="DM Sans"/>
              <a:sym typeface="DM Sans"/>
            </a:endParaRPr>
          </a:p>
          <a:p>
            <a:pPr indent="0" lvl="0" marL="0" rtl="0" algn="l">
              <a:spcBef>
                <a:spcPts val="1000"/>
              </a:spcBef>
              <a:spcAft>
                <a:spcPts val="0"/>
              </a:spcAft>
              <a:buNone/>
            </a:pPr>
            <a:r>
              <a:rPr b="1" lang="es" sz="1350" u="sng">
                <a:solidFill>
                  <a:schemeClr val="hlink"/>
                </a:solidFill>
                <a:latin typeface="DM Sans"/>
                <a:ea typeface="DM Sans"/>
                <a:cs typeface="DM Sans"/>
                <a:sym typeface="DM Sans"/>
                <a:hlinkClick r:id="rId5"/>
              </a:rPr>
              <a:t>Acceso a la consigna completa</a:t>
            </a:r>
            <a:r>
              <a:rPr b="1" lang="es" sz="1350" u="sng">
                <a:solidFill>
                  <a:schemeClr val="accent5"/>
                </a:solidFill>
                <a:latin typeface="DM Sans"/>
                <a:ea typeface="DM Sans"/>
                <a:cs typeface="DM Sans"/>
                <a:sym typeface="DM Sans"/>
              </a:rPr>
              <a:t> </a:t>
            </a:r>
            <a:r>
              <a:rPr b="1" lang="es" sz="1350">
                <a:solidFill>
                  <a:schemeClr val="dk1"/>
                </a:solidFill>
                <a:latin typeface="DM Sans"/>
                <a:ea typeface="DM Sans"/>
                <a:cs typeface="DM Sans"/>
                <a:sym typeface="DM Sans"/>
              </a:rPr>
              <a:t>🚀</a:t>
            </a:r>
            <a:endParaRPr b="1" sz="1350">
              <a:latin typeface="DM Sans"/>
              <a:ea typeface="DM Sans"/>
              <a:cs typeface="DM Sans"/>
              <a:sym typeface="DM Sans"/>
            </a:endParaRPr>
          </a:p>
        </p:txBody>
      </p:sp>
      <p:sp>
        <p:nvSpPr>
          <p:cNvPr id="296" name="Google Shape;296;p63"/>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Escape Room</a:t>
            </a:r>
            <a:endParaRPr b="1" sz="4000">
              <a:solidFill>
                <a:schemeClr val="dk1"/>
              </a:solidFill>
              <a:latin typeface="DM Sans"/>
              <a:ea typeface="DM Sans"/>
              <a:cs typeface="DM Sans"/>
              <a:sym typeface="DM Sans"/>
            </a:endParaRPr>
          </a:p>
        </p:txBody>
      </p:sp>
      <p:pic>
        <p:nvPicPr>
          <p:cNvPr id="297" name="Google Shape;297;p63"/>
          <p:cNvPicPr preferRelativeResize="0"/>
          <p:nvPr/>
        </p:nvPicPr>
        <p:blipFill>
          <a:blip r:embed="rId6">
            <a:alphaModFix/>
          </a:blip>
          <a:stretch>
            <a:fillRect/>
          </a:stretch>
        </p:blipFill>
        <p:spPr>
          <a:xfrm>
            <a:off x="7811413" y="4692275"/>
            <a:ext cx="1150750" cy="267575"/>
          </a:xfrm>
          <a:prstGeom prst="rect">
            <a:avLst/>
          </a:prstGeom>
          <a:noFill/>
          <a:ln>
            <a:noFill/>
          </a:ln>
        </p:spPr>
      </p:pic>
      <p:sp>
        <p:nvSpPr>
          <p:cNvPr id="298" name="Google Shape;298;p63"/>
          <p:cNvSpPr txBox="1"/>
          <p:nvPr/>
        </p:nvSpPr>
        <p:spPr>
          <a:xfrm>
            <a:off x="930550" y="468275"/>
            <a:ext cx="382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PUESTA EN COMÚN - MICRODESAFÍO</a:t>
            </a:r>
            <a:endParaRPr>
              <a:latin typeface="DM Sans"/>
              <a:ea typeface="DM Sans"/>
              <a:cs typeface="DM Sans"/>
              <a:sym typeface="DM Sans"/>
            </a:endParaRPr>
          </a:p>
        </p:txBody>
      </p:sp>
      <p:pic>
        <p:nvPicPr>
          <p:cNvPr id="299" name="Google Shape;299;p63"/>
          <p:cNvPicPr preferRelativeResize="0"/>
          <p:nvPr/>
        </p:nvPicPr>
        <p:blipFill>
          <a:blip r:embed="rId7">
            <a:alphaModFix/>
          </a:blip>
          <a:stretch>
            <a:fillRect/>
          </a:stretch>
        </p:blipFill>
        <p:spPr>
          <a:xfrm>
            <a:off x="5715869" y="0"/>
            <a:ext cx="3428163"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